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91" r:id="rId10"/>
    <p:sldId id="264" r:id="rId11"/>
    <p:sldId id="265" r:id="rId12"/>
    <p:sldId id="266" r:id="rId13"/>
    <p:sldId id="292" r:id="rId14"/>
    <p:sldId id="267" r:id="rId15"/>
    <p:sldId id="268" r:id="rId16"/>
    <p:sldId id="269" r:id="rId17"/>
    <p:sldId id="293" r:id="rId18"/>
    <p:sldId id="270" r:id="rId19"/>
    <p:sldId id="271" r:id="rId20"/>
    <p:sldId id="272" r:id="rId21"/>
    <p:sldId id="294" r:id="rId22"/>
    <p:sldId id="273" r:id="rId23"/>
    <p:sldId id="274" r:id="rId24"/>
    <p:sldId id="275" r:id="rId25"/>
    <p:sldId id="295" r:id="rId26"/>
    <p:sldId id="278" r:id="rId27"/>
    <p:sldId id="277" r:id="rId28"/>
    <p:sldId id="279" r:id="rId29"/>
    <p:sldId id="276" r:id="rId30"/>
    <p:sldId id="280" r:id="rId31"/>
    <p:sldId id="281" r:id="rId32"/>
    <p:sldId id="296" r:id="rId33"/>
    <p:sldId id="282" r:id="rId34"/>
    <p:sldId id="283" r:id="rId35"/>
    <p:sldId id="284" r:id="rId36"/>
    <p:sldId id="297" r:id="rId37"/>
    <p:sldId id="285" r:id="rId38"/>
    <p:sldId id="286" r:id="rId39"/>
    <p:sldId id="289" r:id="rId40"/>
    <p:sldId id="298" r:id="rId41"/>
    <p:sldId id="287" r:id="rId42"/>
    <p:sldId id="288" r:id="rId43"/>
    <p:sldId id="290" r:id="rId44"/>
    <p:sldId id="29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2F4"/>
    <a:srgbClr val="CFE3E8"/>
    <a:srgbClr val="41A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2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5/11/2017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5/11/2017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5/11/2017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5/11/2017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5/11/2017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5/11/2017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5/11/2017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5/11/2017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5/11/2017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5/11/2017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5/11/2017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5/11/2017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Lab Notebook</a:t>
            </a:r>
          </a:p>
        </p:txBody>
      </p:sp>
      <p:sp>
        <p:nvSpPr>
          <p:cNvPr id="3" name="Subtitle 2"/>
          <p:cNvSpPr>
            <a:spLocks noGrp="1"/>
          </p:cNvSpPr>
          <p:nvPr>
            <p:ph type="subTitle" idx="1"/>
          </p:nvPr>
        </p:nvSpPr>
        <p:spPr>
          <a:xfrm>
            <a:off x="2209799" y="3178629"/>
            <a:ext cx="9144000" cy="1269771"/>
          </a:xfrm>
        </p:spPr>
        <p:txBody>
          <a:bodyPr>
            <a:normAutofit fontScale="85000" lnSpcReduction="20000"/>
          </a:bodyPr>
          <a:lstStyle/>
          <a:p>
            <a:r>
              <a:rPr lang="en-US" dirty="0" smtClean="0"/>
              <a:t>Rachel Herman</a:t>
            </a:r>
            <a:endParaRPr lang="en-US" dirty="0"/>
          </a:p>
          <a:p>
            <a:r>
              <a:rPr lang="en-US" dirty="0"/>
              <a:t>EECT 111</a:t>
            </a:r>
          </a:p>
          <a:p>
            <a:r>
              <a:rPr lang="en-US" dirty="0" smtClean="0"/>
              <a:t>Professor Alba </a:t>
            </a:r>
            <a:r>
              <a:rPr lang="en-US" dirty="0"/>
              <a:t>Betancourt </a:t>
            </a:r>
          </a:p>
        </p:txBody>
      </p:sp>
    </p:spTree>
    <p:extLst>
      <p:ext uri="{BB962C8B-B14F-4D97-AF65-F5344CB8AC3E}">
        <p14:creationId xmlns:p14="http://schemas.microsoft.com/office/powerpoint/2010/main" val="377481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4 – Black Box Design</a:t>
            </a:r>
          </a:p>
        </p:txBody>
      </p:sp>
      <p:sp>
        <p:nvSpPr>
          <p:cNvPr id="3" name="Content Placeholder 2"/>
          <p:cNvSpPr>
            <a:spLocks noGrp="1"/>
          </p:cNvSpPr>
          <p:nvPr>
            <p:ph idx="1"/>
          </p:nvPr>
        </p:nvSpPr>
        <p:spPr/>
        <p:txBody>
          <a:bodyPr/>
          <a:lstStyle/>
          <a:p>
            <a:r>
              <a:rPr lang="en-US" dirty="0"/>
              <a:t>2/16/17</a:t>
            </a:r>
          </a:p>
          <a:p>
            <a:r>
              <a:rPr lang="en-US" dirty="0"/>
              <a:t>Jason Block, Rachel Herman</a:t>
            </a:r>
          </a:p>
          <a:p>
            <a:r>
              <a:rPr lang="en-US" dirty="0"/>
              <a:t>Purpose: Learn about series circuits</a:t>
            </a:r>
          </a:p>
          <a:p>
            <a:r>
              <a:rPr lang="en-US" dirty="0"/>
              <a:t>Materials: 1 – Digital Multimeter, DC Power Supply HY1802D Set at 9V DC, 3 – Standard Resistor</a:t>
            </a:r>
          </a:p>
          <a:p>
            <a:r>
              <a:rPr lang="en-US" dirty="0"/>
              <a:t>Procedure: The voltage applied to a Black Box is 9V and the measured current draw is 10mA. Design a 3 resistor series circuit that meets the voltage and current requirements using “standard” resistor value.</a:t>
            </a:r>
          </a:p>
          <a:p>
            <a:endParaRPr lang="en-US" dirty="0"/>
          </a:p>
          <a:p>
            <a:endParaRPr lang="en-US" dirty="0"/>
          </a:p>
          <a:p>
            <a:endParaRPr lang="en-US" dirty="0"/>
          </a:p>
        </p:txBody>
      </p:sp>
    </p:spTree>
    <p:extLst>
      <p:ext uri="{BB962C8B-B14F-4D97-AF65-F5344CB8AC3E}">
        <p14:creationId xmlns:p14="http://schemas.microsoft.com/office/powerpoint/2010/main" val="289759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2"/>
          <a:stretch>
            <a:fillRect/>
          </a:stretch>
        </p:blipFill>
        <p:spPr>
          <a:xfrm>
            <a:off x="965211" y="777402"/>
            <a:ext cx="4042217" cy="200863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840388811"/>
              </p:ext>
            </p:extLst>
          </p:nvPr>
        </p:nvGraphicFramePr>
        <p:xfrm>
          <a:off x="6714307" y="777402"/>
          <a:ext cx="4423955" cy="1739374"/>
        </p:xfrm>
        <a:graphic>
          <a:graphicData uri="http://schemas.openxmlformats.org/drawingml/2006/table">
            <a:tbl>
              <a:tblPr firstRow="1" firstCol="1" bandRow="1">
                <a:tableStyleId>{5C22544A-7EE6-4342-B048-85BDC9FD1C3A}</a:tableStyleId>
              </a:tblPr>
              <a:tblGrid>
                <a:gridCol w="566611"/>
                <a:gridCol w="874073"/>
                <a:gridCol w="986517"/>
                <a:gridCol w="1012872"/>
                <a:gridCol w="983882"/>
              </a:tblGrid>
              <a:tr h="248482">
                <a:tc>
                  <a:txBody>
                    <a:bodyPr/>
                    <a:lstStyle/>
                    <a:p>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Design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8482">
                <a:tc>
                  <a:txBody>
                    <a:bodyPr/>
                    <a:lstStyle/>
                    <a:p>
                      <a:pPr marL="0" marR="0" algn="r">
                        <a:lnSpc>
                          <a:spcPct val="115000"/>
                        </a:lnSpc>
                        <a:spcBef>
                          <a:spcPts val="0"/>
                        </a:spcBef>
                        <a:spcAft>
                          <a:spcPts val="0"/>
                        </a:spcAft>
                      </a:pPr>
                      <a:r>
                        <a:rPr lang="en-US" sz="1100">
                          <a:effectLst/>
                        </a:rPr>
                        <a:t>V1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9.104V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8482">
                <a:tc>
                  <a:txBody>
                    <a:bodyPr/>
                    <a:lstStyle/>
                    <a:p>
                      <a:pPr marL="0" marR="0" algn="r">
                        <a:lnSpc>
                          <a:spcPct val="115000"/>
                        </a:lnSpc>
                        <a:spcBef>
                          <a:spcPts val="0"/>
                        </a:spcBef>
                        <a:spcAft>
                          <a:spcPts val="0"/>
                        </a:spcAft>
                      </a:pPr>
                      <a:r>
                        <a:rPr lang="en-US" sz="1100">
                          <a:effectLst/>
                        </a:rPr>
                        <a:t>IT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8482">
                <a:tc>
                  <a:txBody>
                    <a:bodyPr/>
                    <a:lstStyle/>
                    <a:p>
                      <a:pPr marL="0" marR="0" algn="r">
                        <a:lnSpc>
                          <a:spcPct val="115000"/>
                        </a:lnSpc>
                        <a:spcBef>
                          <a:spcPts val="0"/>
                        </a:spcBef>
                        <a:spcAft>
                          <a:spcPts val="0"/>
                        </a:spcAft>
                      </a:pPr>
                      <a:r>
                        <a:rPr lang="en-US" sz="1100">
                          <a:effectLst/>
                        </a:rPr>
                        <a:t>RT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900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885.56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900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900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8482">
                <a:tc>
                  <a:txBody>
                    <a:bodyPr/>
                    <a:lstStyle/>
                    <a:p>
                      <a:pPr marL="0" marR="0" algn="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100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98.46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100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100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8482">
                <a:tc>
                  <a:txBody>
                    <a:bodyPr/>
                    <a:lstStyle/>
                    <a:p>
                      <a:pPr marL="0" marR="0" algn="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330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324.3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330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330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48482">
                <a:tc>
                  <a:txBody>
                    <a:bodyPr/>
                    <a:lstStyle/>
                    <a:p>
                      <a:pPr marL="0" marR="0" algn="r">
                        <a:lnSpc>
                          <a:spcPct val="115000"/>
                        </a:lnSpc>
                        <a:spcBef>
                          <a:spcPts val="0"/>
                        </a:spcBef>
                        <a:spcAft>
                          <a:spcPts val="0"/>
                        </a:spcAft>
                      </a:pPr>
                      <a:r>
                        <a:rPr lang="en-US" sz="1100">
                          <a:effectLst/>
                        </a:rPr>
                        <a:t>R3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470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462.8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470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a:t>
                      </a:r>
                      <a:r>
                        <a:rPr lang="en-US" sz="1100" dirty="0" smtClean="0">
                          <a:effectLst/>
                        </a:rPr>
                        <a:t>470 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5" name="TextBox 4"/>
          <p:cNvSpPr txBox="1"/>
          <p:nvPr/>
        </p:nvSpPr>
        <p:spPr>
          <a:xfrm>
            <a:off x="2516478" y="304800"/>
            <a:ext cx="939681" cy="369332"/>
          </a:xfrm>
          <a:prstGeom prst="rect">
            <a:avLst/>
          </a:prstGeom>
          <a:noFill/>
        </p:spPr>
        <p:txBody>
          <a:bodyPr wrap="none" rtlCol="0">
            <a:spAutoFit/>
          </a:bodyPr>
          <a:lstStyle/>
          <a:p>
            <a:r>
              <a:rPr lang="en-US" dirty="0" smtClean="0"/>
              <a:t>Figure 1</a:t>
            </a:r>
            <a:endParaRPr lang="en-US" dirty="0"/>
          </a:p>
        </p:txBody>
      </p:sp>
      <p:sp>
        <p:nvSpPr>
          <p:cNvPr id="6" name="Rectangle 5"/>
          <p:cNvSpPr/>
          <p:nvPr/>
        </p:nvSpPr>
        <p:spPr>
          <a:xfrm>
            <a:off x="965211" y="3563435"/>
            <a:ext cx="10173051" cy="1795876"/>
          </a:xfrm>
          <a:prstGeom prst="rect">
            <a:avLst/>
          </a:prstGeom>
        </p:spPr>
        <p:txBody>
          <a:bodyPr wrap="square">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smtClean="0">
                <a:latin typeface="Calibri" panose="020F0502020204030204" pitchFamily="34" charset="0"/>
                <a:ea typeface="Calibri" panose="020F0502020204030204" pitchFamily="34" charset="0"/>
                <a:cs typeface="Times New Roman" panose="02020603050405020304" pitchFamily="18" charset="0"/>
              </a:rPr>
              <a:t>Observations: We </a:t>
            </a:r>
            <a:r>
              <a:rPr lang="en-US" dirty="0">
                <a:latin typeface="Calibri" panose="020F0502020204030204" pitchFamily="34" charset="0"/>
                <a:ea typeface="Calibri" panose="020F0502020204030204" pitchFamily="34" charset="0"/>
                <a:cs typeface="Times New Roman" panose="02020603050405020304" pitchFamily="18" charset="0"/>
              </a:rPr>
              <a:t>created a series circuit using a 9 DCV power source and 3 resistors. One 100ohm, one 330ohm, and one 470ohm, for a grand total resistance of 900ohm which matched our calculations for total resistance. After setting up the circuit on a bread board, grounding it, and applying 9v of </a:t>
            </a:r>
            <a:r>
              <a:rPr lang="en-US" dirty="0" smtClean="0">
                <a:latin typeface="Calibri" panose="020F0502020204030204" pitchFamily="34" charset="0"/>
                <a:ea typeface="Calibri" panose="020F0502020204030204" pitchFamily="34" charset="0"/>
                <a:cs typeface="Times New Roman" panose="02020603050405020304" pitchFamily="18" charset="0"/>
              </a:rPr>
              <a:t>DC </a:t>
            </a:r>
            <a:r>
              <a:rPr lang="en-US" dirty="0">
                <a:latin typeface="Calibri" panose="020F0502020204030204" pitchFamily="34" charset="0"/>
                <a:ea typeface="Calibri" panose="020F0502020204030204" pitchFamily="34" charset="0"/>
                <a:cs typeface="Times New Roman" panose="02020603050405020304" pitchFamily="18" charset="0"/>
              </a:rPr>
              <a:t>currant, we measured the total resistance as well as the resistance of each resistor to find that </a:t>
            </a:r>
            <a:r>
              <a:rPr lang="en-US" dirty="0" smtClean="0">
                <a:latin typeface="Calibri" panose="020F0502020204030204" pitchFamily="34" charset="0"/>
                <a:ea typeface="Calibri" panose="020F0502020204030204" pitchFamily="34" charset="0"/>
                <a:cs typeface="Times New Roman" panose="02020603050405020304" pitchFamily="18" charset="0"/>
              </a:rPr>
              <a:t>each were </a:t>
            </a:r>
            <a:r>
              <a:rPr lang="en-US" dirty="0">
                <a:latin typeface="Calibri" panose="020F0502020204030204" pitchFamily="34" charset="0"/>
                <a:ea typeface="Calibri" panose="020F0502020204030204" pitchFamily="34" charset="0"/>
                <a:cs typeface="Times New Roman" panose="02020603050405020304" pitchFamily="18" charset="0"/>
              </a:rPr>
              <a:t>well within the 5% tolerance allotment</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1125602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650" y="1690688"/>
            <a:ext cx="6496699" cy="4879975"/>
          </a:xfrm>
        </p:spPr>
      </p:pic>
    </p:spTree>
    <p:extLst>
      <p:ext uri="{BB962C8B-B14F-4D97-AF65-F5344CB8AC3E}">
        <p14:creationId xmlns:p14="http://schemas.microsoft.com/office/powerpoint/2010/main" val="1526644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513" y="1690688"/>
            <a:ext cx="3664974" cy="4886632"/>
          </a:xfrm>
          <a:prstGeom prst="rect">
            <a:avLst/>
          </a:prstGeom>
        </p:spPr>
      </p:pic>
    </p:spTree>
    <p:extLst>
      <p:ext uri="{BB962C8B-B14F-4D97-AF65-F5344CB8AC3E}">
        <p14:creationId xmlns:p14="http://schemas.microsoft.com/office/powerpoint/2010/main" val="254184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6 – Black Box </a:t>
            </a:r>
            <a:r>
              <a:rPr lang="en-US" dirty="0" smtClean="0"/>
              <a:t>Design</a:t>
            </a:r>
            <a:endParaRPr lang="en-US" dirty="0"/>
          </a:p>
        </p:txBody>
      </p:sp>
      <p:sp>
        <p:nvSpPr>
          <p:cNvPr id="3" name="Content Placeholder 2"/>
          <p:cNvSpPr>
            <a:spLocks noGrp="1"/>
          </p:cNvSpPr>
          <p:nvPr>
            <p:ph idx="1"/>
          </p:nvPr>
        </p:nvSpPr>
        <p:spPr/>
        <p:txBody>
          <a:bodyPr/>
          <a:lstStyle/>
          <a:p>
            <a:r>
              <a:rPr lang="en-US" dirty="0" smtClean="0"/>
              <a:t>2/23/17</a:t>
            </a:r>
            <a:endParaRPr lang="en-US" dirty="0"/>
          </a:p>
          <a:p>
            <a:r>
              <a:rPr lang="en-US" dirty="0"/>
              <a:t>Jason Block, Rachel Herman</a:t>
            </a:r>
          </a:p>
          <a:p>
            <a:r>
              <a:rPr lang="en-US" dirty="0"/>
              <a:t>Purpose: Learn about parallel circuits</a:t>
            </a:r>
          </a:p>
          <a:p>
            <a:r>
              <a:rPr lang="en-US" dirty="0" smtClean="0"/>
              <a:t>Materials</a:t>
            </a:r>
            <a:r>
              <a:rPr lang="en-US" dirty="0"/>
              <a:t>: 1 – Digital </a:t>
            </a:r>
            <a:r>
              <a:rPr lang="en-US" dirty="0" err="1"/>
              <a:t>Multimeter</a:t>
            </a:r>
            <a:r>
              <a:rPr lang="en-US" dirty="0"/>
              <a:t>, DC Power Supply HY1802D Set at 9V DC, </a:t>
            </a:r>
            <a:r>
              <a:rPr lang="en-US" dirty="0" smtClean="0"/>
              <a:t>2 </a:t>
            </a:r>
            <a:r>
              <a:rPr lang="en-US" dirty="0"/>
              <a:t>– Standard Resistor</a:t>
            </a:r>
          </a:p>
          <a:p>
            <a:r>
              <a:rPr lang="en-US" dirty="0" smtClean="0"/>
              <a:t>Procedure: The </a:t>
            </a:r>
            <a:r>
              <a:rPr lang="en-US" dirty="0"/>
              <a:t>voltage applied to a Black Box is 9V and the measured current draw is 18mA. Design a 2 resistor series circuit that meets the voltage and current requirements using “standard” resistor value.</a:t>
            </a:r>
          </a:p>
          <a:p>
            <a:pPr marL="0" indent="0">
              <a:buNone/>
            </a:pPr>
            <a:endParaRPr lang="en-US" dirty="0"/>
          </a:p>
        </p:txBody>
      </p:sp>
    </p:spTree>
    <p:extLst>
      <p:ext uri="{BB962C8B-B14F-4D97-AF65-F5344CB8AC3E}">
        <p14:creationId xmlns:p14="http://schemas.microsoft.com/office/powerpoint/2010/main" val="76528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6449" y="804183"/>
            <a:ext cx="4237242" cy="1782262"/>
          </a:xfrm>
          <a:prstGeom prst="rect">
            <a:avLst/>
          </a:prstGeom>
        </p:spPr>
      </p:pic>
      <p:sp>
        <p:nvSpPr>
          <p:cNvPr id="5" name="TextBox 4"/>
          <p:cNvSpPr txBox="1"/>
          <p:nvPr/>
        </p:nvSpPr>
        <p:spPr>
          <a:xfrm>
            <a:off x="2565229" y="313509"/>
            <a:ext cx="939681" cy="369332"/>
          </a:xfrm>
          <a:prstGeom prst="rect">
            <a:avLst/>
          </a:prstGeom>
          <a:noFill/>
        </p:spPr>
        <p:txBody>
          <a:bodyPr wrap="none" rtlCol="0">
            <a:spAutoFit/>
          </a:bodyPr>
          <a:lstStyle/>
          <a:p>
            <a:r>
              <a:rPr lang="en-US" dirty="0" smtClean="0"/>
              <a:t>Figure 1</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21972617"/>
              </p:ext>
            </p:extLst>
          </p:nvPr>
        </p:nvGraphicFramePr>
        <p:xfrm>
          <a:off x="6348549" y="804179"/>
          <a:ext cx="4946468" cy="1782265"/>
        </p:xfrm>
        <a:graphic>
          <a:graphicData uri="http://schemas.openxmlformats.org/drawingml/2006/table">
            <a:tbl>
              <a:tblPr firstRow="1" firstCol="1" bandRow="1">
                <a:tableStyleId>{5C22544A-7EE6-4342-B048-85BDC9FD1C3A}</a:tableStyleId>
              </a:tblPr>
              <a:tblGrid>
                <a:gridCol w="898733"/>
                <a:gridCol w="712111"/>
                <a:gridCol w="1103035"/>
                <a:gridCol w="1132501"/>
                <a:gridCol w="1100088"/>
              </a:tblGrid>
              <a:tr h="301463">
                <a:tc>
                  <a:txBody>
                    <a:bodyPr/>
                    <a:lstStyle/>
                    <a:p>
                      <a:endParaRPr lang="en-US" sz="100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Design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01463">
                <a:tc>
                  <a:txBody>
                    <a:bodyPr/>
                    <a:lstStyle/>
                    <a:p>
                      <a:pPr marL="0" marR="0" algn="r">
                        <a:lnSpc>
                          <a:spcPct val="115000"/>
                        </a:lnSpc>
                        <a:spcBef>
                          <a:spcPts val="0"/>
                        </a:spcBef>
                        <a:spcAft>
                          <a:spcPts val="0"/>
                        </a:spcAft>
                      </a:pPr>
                      <a:r>
                        <a:rPr lang="en-US" sz="1100">
                          <a:effectLst/>
                        </a:rPr>
                        <a:t>V1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9.124V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01463">
                <a:tc>
                  <a:txBody>
                    <a:bodyPr/>
                    <a:lstStyle/>
                    <a:p>
                      <a:pPr marL="0" marR="0" algn="r">
                        <a:lnSpc>
                          <a:spcPct val="115000"/>
                        </a:lnSpc>
                        <a:spcBef>
                          <a:spcPts val="0"/>
                        </a:spcBef>
                        <a:spcAft>
                          <a:spcPts val="0"/>
                        </a:spcAft>
                      </a:pPr>
                      <a:r>
                        <a:rPr lang="en-US" sz="1100">
                          <a:effectLst/>
                        </a:rPr>
                        <a:t>IT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18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20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18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18 mA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01463">
                <a:tc>
                  <a:txBody>
                    <a:bodyPr/>
                    <a:lstStyle/>
                    <a:p>
                      <a:pPr marL="0" marR="0" algn="r">
                        <a:lnSpc>
                          <a:spcPct val="115000"/>
                        </a:lnSpc>
                        <a:spcBef>
                          <a:spcPts val="0"/>
                        </a:spcBef>
                        <a:spcAft>
                          <a:spcPts val="0"/>
                        </a:spcAft>
                      </a:pPr>
                      <a:r>
                        <a:rPr lang="en-US" sz="1100">
                          <a:effectLst/>
                        </a:rPr>
                        <a:t>RT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.4919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.5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01463">
                <a:tc>
                  <a:txBody>
                    <a:bodyPr/>
                    <a:lstStyle/>
                    <a:p>
                      <a:pPr marL="0" marR="0" algn="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.9868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74950">
                <a:tc>
                  <a:txBody>
                    <a:bodyPr/>
                    <a:lstStyle/>
                    <a:p>
                      <a:pPr marL="0" marR="0" algn="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.9808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1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7" name="Rectangle 6"/>
          <p:cNvSpPr/>
          <p:nvPr/>
        </p:nvSpPr>
        <p:spPr>
          <a:xfrm>
            <a:off x="916449" y="3983501"/>
            <a:ext cx="10378568" cy="1366528"/>
          </a:xfrm>
          <a:prstGeom prst="rect">
            <a:avLst/>
          </a:prstGeom>
        </p:spPr>
        <p:txBody>
          <a:bodyPr wrap="square">
            <a:spAutoFit/>
          </a:bodyPr>
          <a:lstStyle/>
          <a:p>
            <a:pPr>
              <a:lnSpc>
                <a:spcPct val="115000"/>
              </a:lnSpc>
            </a:pPr>
            <a:r>
              <a:rPr lang="en-US" dirty="0" smtClean="0">
                <a:latin typeface="Calibri" panose="020F0502020204030204" pitchFamily="34" charset="0"/>
                <a:ea typeface="Calibri" panose="020F0502020204030204" pitchFamily="34" charset="0"/>
                <a:cs typeface="Times New Roman" panose="02020603050405020304" pitchFamily="18" charset="0"/>
              </a:rPr>
              <a:t>Observations: In </a:t>
            </a:r>
            <a:r>
              <a:rPr lang="en-US" dirty="0">
                <a:latin typeface="Calibri" panose="020F0502020204030204" pitchFamily="34" charset="0"/>
                <a:ea typeface="Calibri" panose="020F0502020204030204" pitchFamily="34" charset="0"/>
                <a:cs typeface="Times New Roman" panose="02020603050405020304" pitchFamily="18" charset="0"/>
              </a:rPr>
              <a:t>this lab we connected a 9V DC power source to a parallel circuit with two resistors on a bread board. These resistors were both 1 k</a:t>
            </a:r>
            <a:r>
              <a:rPr lang="en-US" dirty="0">
                <a:latin typeface="Calibri" panose="020F0502020204030204" pitchFamily="34" charset="0"/>
                <a:ea typeface="Calibri" panose="020F0502020204030204" pitchFamily="34" charset="0"/>
                <a:cs typeface="Calibri" panose="020F0502020204030204" pitchFamily="34" charset="0"/>
              </a:rPr>
              <a:t>Ω</a:t>
            </a:r>
            <a:r>
              <a:rPr lang="en-US" dirty="0">
                <a:latin typeface="Calibri" panose="020F0502020204030204" pitchFamily="34" charset="0"/>
                <a:ea typeface="Calibri" panose="020F0502020204030204" pitchFamily="34" charset="0"/>
                <a:cs typeface="Times New Roman" panose="02020603050405020304" pitchFamily="18" charset="0"/>
              </a:rPr>
              <a:t>. All of our results from our testing in the lab were accurate compared to our simulation and calculations. We calculated the total currant to be 18 </a:t>
            </a:r>
            <a:r>
              <a:rPr lang="en-US" dirty="0">
                <a:latin typeface="Calibri" panose="020F0502020204030204" pitchFamily="34" charset="0"/>
                <a:ea typeface="Times New Roman" panose="02020603050405020304" pitchFamily="18" charset="0"/>
                <a:cs typeface="Times New Roman" panose="02020603050405020304" pitchFamily="18" charset="0"/>
              </a:rPr>
              <a:t>mA</a:t>
            </a:r>
            <a:r>
              <a:rPr lang="en-US" dirty="0">
                <a:latin typeface="Calibri" panose="020F0502020204030204" pitchFamily="34" charset="0"/>
                <a:ea typeface="Calibri" panose="020F0502020204030204" pitchFamily="34" charset="0"/>
                <a:cs typeface="Times New Roman" panose="02020603050405020304" pitchFamily="18" charset="0"/>
              </a:rPr>
              <a:t>. Our resistors were within the labeled accuracy and our total resistance was within what we calculated</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4070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3855" y="1690688"/>
            <a:ext cx="6484290" cy="4859491"/>
          </a:xfrm>
        </p:spPr>
      </p:pic>
    </p:spTree>
    <p:extLst>
      <p:ext uri="{BB962C8B-B14F-4D97-AF65-F5344CB8AC3E}">
        <p14:creationId xmlns:p14="http://schemas.microsoft.com/office/powerpoint/2010/main" val="168013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751" y="1690688"/>
            <a:ext cx="3458497" cy="4611329"/>
          </a:xfrm>
          <a:prstGeom prst="rect">
            <a:avLst/>
          </a:prstGeom>
        </p:spPr>
      </p:pic>
    </p:spTree>
    <p:extLst>
      <p:ext uri="{BB962C8B-B14F-4D97-AF65-F5344CB8AC3E}">
        <p14:creationId xmlns:p14="http://schemas.microsoft.com/office/powerpoint/2010/main" val="190347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7 – 4 Resistor Parallel </a:t>
            </a:r>
            <a:r>
              <a:rPr lang="en-US" dirty="0" smtClean="0"/>
              <a:t>Circuit</a:t>
            </a:r>
            <a:endParaRPr lang="en-US" dirty="0"/>
          </a:p>
        </p:txBody>
      </p:sp>
      <p:sp>
        <p:nvSpPr>
          <p:cNvPr id="3" name="Content Placeholder 2"/>
          <p:cNvSpPr>
            <a:spLocks noGrp="1"/>
          </p:cNvSpPr>
          <p:nvPr>
            <p:ph idx="1"/>
          </p:nvPr>
        </p:nvSpPr>
        <p:spPr/>
        <p:txBody>
          <a:bodyPr/>
          <a:lstStyle/>
          <a:p>
            <a:r>
              <a:rPr lang="en-US" dirty="0" smtClean="0"/>
              <a:t>2/23/17</a:t>
            </a:r>
            <a:endParaRPr lang="en-US" dirty="0"/>
          </a:p>
          <a:p>
            <a:r>
              <a:rPr lang="en-US" dirty="0"/>
              <a:t>Jason Block, Rachel Herman</a:t>
            </a:r>
          </a:p>
          <a:p>
            <a:r>
              <a:rPr lang="en-US" dirty="0"/>
              <a:t>Purpose: Learn about parallel circuits</a:t>
            </a:r>
          </a:p>
          <a:p>
            <a:r>
              <a:rPr lang="en-US" dirty="0"/>
              <a:t>Materials: 1 – Digital </a:t>
            </a:r>
            <a:r>
              <a:rPr lang="en-US" dirty="0" err="1"/>
              <a:t>Multimeter</a:t>
            </a:r>
            <a:r>
              <a:rPr lang="en-US" dirty="0"/>
              <a:t>, DC Power Supply HY1802D Set at 9V DC, </a:t>
            </a:r>
            <a:r>
              <a:rPr lang="en-US" dirty="0" smtClean="0"/>
              <a:t>3 </a:t>
            </a:r>
            <a:r>
              <a:rPr lang="en-US" dirty="0"/>
              <a:t>– Standard Resistor</a:t>
            </a:r>
          </a:p>
          <a:p>
            <a:r>
              <a:rPr lang="en-US" dirty="0" smtClean="0"/>
              <a:t>Procedure: The </a:t>
            </a:r>
            <a:r>
              <a:rPr lang="en-US" dirty="0"/>
              <a:t>voltage applied to 4 parallel </a:t>
            </a:r>
            <a:r>
              <a:rPr lang="en-US" dirty="0" smtClean="0"/>
              <a:t>resistors </a:t>
            </a:r>
            <a:r>
              <a:rPr lang="en-US" dirty="0"/>
              <a:t>is 9V.  Measure all the resistor values, total current and all the branch currents</a:t>
            </a:r>
          </a:p>
        </p:txBody>
      </p:sp>
    </p:spTree>
    <p:extLst>
      <p:ext uri="{BB962C8B-B14F-4D97-AF65-F5344CB8AC3E}">
        <p14:creationId xmlns:p14="http://schemas.microsoft.com/office/powerpoint/2010/main" val="105527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7072" y="941724"/>
            <a:ext cx="3188484" cy="160948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75453941"/>
              </p:ext>
            </p:extLst>
          </p:nvPr>
        </p:nvGraphicFramePr>
        <p:xfrm>
          <a:off x="4604898" y="1265643"/>
          <a:ext cx="2617016" cy="963930"/>
        </p:xfrm>
        <a:graphic>
          <a:graphicData uri="http://schemas.openxmlformats.org/drawingml/2006/table">
            <a:tbl>
              <a:tblPr firstRow="1" firstCol="1" bandRow="1">
                <a:tableStyleId>{5C22544A-7EE6-4342-B048-85BDC9FD1C3A}</a:tableStyleId>
              </a:tblPr>
              <a:tblGrid>
                <a:gridCol w="696166"/>
                <a:gridCol w="857184"/>
                <a:gridCol w="1063666"/>
              </a:tblGrid>
              <a:tr h="190500">
                <a:tc>
                  <a:txBody>
                    <a:bodyPr/>
                    <a:lstStyle/>
                    <a:p>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Design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2.182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3.3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3.243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4.7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4.621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4.7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4.61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1466449"/>
              </p:ext>
            </p:extLst>
          </p:nvPr>
        </p:nvGraphicFramePr>
        <p:xfrm>
          <a:off x="7881256" y="878929"/>
          <a:ext cx="3648893" cy="1735074"/>
        </p:xfrm>
        <a:graphic>
          <a:graphicData uri="http://schemas.openxmlformats.org/drawingml/2006/table">
            <a:tbl>
              <a:tblPr firstRow="1" firstCol="1" bandRow="1">
                <a:tableStyleId>{5C22544A-7EE6-4342-B048-85BDC9FD1C3A}</a:tableStyleId>
              </a:tblPr>
              <a:tblGrid>
                <a:gridCol w="852588"/>
                <a:gridCol w="678344"/>
                <a:gridCol w="1074355"/>
                <a:gridCol w="1043606"/>
              </a:tblGrid>
              <a:tr h="190500">
                <a:tc>
                  <a:txBody>
                    <a:bodyPr/>
                    <a:lstStyle/>
                    <a:p>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V1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9.11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9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9 V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.8338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.8452 kΩ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.8452 kΩ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I1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.409 µA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.3458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I2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.26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.272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.2305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I3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.191 µA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.1619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I4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.191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.1619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IT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1.06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1.064 µA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.9001 µA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7" name="TextBox 6"/>
          <p:cNvSpPr txBox="1"/>
          <p:nvPr/>
        </p:nvSpPr>
        <p:spPr>
          <a:xfrm>
            <a:off x="1881473" y="505097"/>
            <a:ext cx="939681" cy="369332"/>
          </a:xfrm>
          <a:prstGeom prst="rect">
            <a:avLst/>
          </a:prstGeom>
          <a:noFill/>
        </p:spPr>
        <p:txBody>
          <a:bodyPr wrap="none" rtlCol="0">
            <a:spAutoFit/>
          </a:bodyPr>
          <a:lstStyle/>
          <a:p>
            <a:r>
              <a:rPr lang="en-US" dirty="0" smtClean="0"/>
              <a:t>Figure 1</a:t>
            </a:r>
            <a:endParaRPr lang="en-US" dirty="0"/>
          </a:p>
        </p:txBody>
      </p:sp>
      <p:sp>
        <p:nvSpPr>
          <p:cNvPr id="8" name="TextBox 7"/>
          <p:cNvSpPr txBox="1"/>
          <p:nvPr/>
        </p:nvSpPr>
        <p:spPr>
          <a:xfrm>
            <a:off x="5487295" y="874429"/>
            <a:ext cx="852221" cy="369332"/>
          </a:xfrm>
          <a:prstGeom prst="rect">
            <a:avLst/>
          </a:prstGeom>
          <a:noFill/>
        </p:spPr>
        <p:txBody>
          <a:bodyPr wrap="none" rtlCol="0">
            <a:spAutoFit/>
          </a:bodyPr>
          <a:lstStyle/>
          <a:p>
            <a:r>
              <a:rPr lang="en-US" dirty="0" smtClean="0"/>
              <a:t>Table 1</a:t>
            </a:r>
            <a:endParaRPr lang="en-US" dirty="0"/>
          </a:p>
        </p:txBody>
      </p:sp>
      <p:sp>
        <p:nvSpPr>
          <p:cNvPr id="9" name="TextBox 8"/>
          <p:cNvSpPr txBox="1"/>
          <p:nvPr/>
        </p:nvSpPr>
        <p:spPr>
          <a:xfrm>
            <a:off x="9272378" y="505097"/>
            <a:ext cx="866648" cy="369332"/>
          </a:xfrm>
          <a:prstGeom prst="rect">
            <a:avLst/>
          </a:prstGeom>
          <a:noFill/>
        </p:spPr>
        <p:txBody>
          <a:bodyPr wrap="none" rtlCol="0">
            <a:spAutoFit/>
          </a:bodyPr>
          <a:lstStyle/>
          <a:p>
            <a:r>
              <a:rPr lang="en-US" dirty="0" smtClean="0"/>
              <a:t>Table 2</a:t>
            </a:r>
            <a:endParaRPr lang="en-US" dirty="0"/>
          </a:p>
        </p:txBody>
      </p:sp>
      <p:sp>
        <p:nvSpPr>
          <p:cNvPr id="10" name="Rectangle 9"/>
          <p:cNvSpPr/>
          <p:nvPr/>
        </p:nvSpPr>
        <p:spPr>
          <a:xfrm>
            <a:off x="757071" y="3953917"/>
            <a:ext cx="10773077" cy="1200329"/>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Observations: In </a:t>
            </a:r>
            <a:r>
              <a:rPr lang="en-US" dirty="0">
                <a:latin typeface="Calibri" panose="020F0502020204030204" pitchFamily="34" charset="0"/>
                <a:ea typeface="Calibri" panose="020F0502020204030204" pitchFamily="34" charset="0"/>
                <a:cs typeface="Times New Roman" panose="02020603050405020304" pitchFamily="18" charset="0"/>
              </a:rPr>
              <a:t>this lab we simulated a parallel circuit with four branches with one resistor </a:t>
            </a:r>
            <a:r>
              <a:rPr lang="en-US" dirty="0" smtClean="0">
                <a:latin typeface="Calibri" panose="020F0502020204030204" pitchFamily="34" charset="0"/>
                <a:ea typeface="Calibri" panose="020F0502020204030204" pitchFamily="34" charset="0"/>
                <a:cs typeface="Times New Roman" panose="02020603050405020304" pitchFamily="18" charset="0"/>
              </a:rPr>
              <a:t>each, entering the measured value of each resistor into Table 1. </a:t>
            </a:r>
            <a:r>
              <a:rPr lang="en-US" dirty="0">
                <a:latin typeface="Calibri" panose="020F0502020204030204" pitchFamily="34" charset="0"/>
                <a:ea typeface="Calibri" panose="020F0502020204030204" pitchFamily="34" charset="0"/>
                <a:cs typeface="Times New Roman" panose="02020603050405020304" pitchFamily="18" charset="0"/>
              </a:rPr>
              <a:t>After finding our simulation results we created this circuit in the lab using a bread board and the four values of resistors required. Our </a:t>
            </a:r>
            <a:r>
              <a:rPr lang="en-US" dirty="0" smtClean="0">
                <a:latin typeface="Calibri" panose="020F0502020204030204" pitchFamily="34" charset="0"/>
                <a:ea typeface="Calibri" panose="020F0502020204030204" pitchFamily="34" charset="0"/>
                <a:cs typeface="Times New Roman" panose="02020603050405020304" pitchFamily="18" charset="0"/>
              </a:rPr>
              <a:t>measurements, recorded in Table 2, </a:t>
            </a:r>
            <a:r>
              <a:rPr lang="en-US" dirty="0">
                <a:latin typeface="Calibri" panose="020F0502020204030204" pitchFamily="34" charset="0"/>
                <a:ea typeface="Calibri" panose="020F0502020204030204" pitchFamily="34" charset="0"/>
                <a:cs typeface="Times New Roman" panose="02020603050405020304" pitchFamily="18" charset="0"/>
              </a:rPr>
              <a:t>showed us that the amp value decreases the farther you get down the line of branches</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1296433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1 –Resistor Variability</a:t>
            </a:r>
          </a:p>
        </p:txBody>
      </p:sp>
      <p:sp>
        <p:nvSpPr>
          <p:cNvPr id="3" name="Content Placeholder 2"/>
          <p:cNvSpPr>
            <a:spLocks noGrp="1"/>
          </p:cNvSpPr>
          <p:nvPr>
            <p:ph idx="1"/>
          </p:nvPr>
        </p:nvSpPr>
        <p:spPr/>
        <p:txBody>
          <a:bodyPr>
            <a:normAutofit/>
          </a:bodyPr>
          <a:lstStyle/>
          <a:p>
            <a:r>
              <a:rPr lang="en-US" dirty="0"/>
              <a:t>1/26/17</a:t>
            </a:r>
          </a:p>
          <a:p>
            <a:r>
              <a:rPr lang="en-US" dirty="0"/>
              <a:t>Jason Block, Rachel Herman</a:t>
            </a:r>
          </a:p>
          <a:p>
            <a:r>
              <a:rPr lang="en-US" dirty="0"/>
              <a:t>Purpose: Learn the how resistors vary using 20 resistors with the same color code. </a:t>
            </a:r>
          </a:p>
          <a:p>
            <a:r>
              <a:rPr lang="en-US" dirty="0"/>
              <a:t>Materials: 1 – Digital Multimeter GDM-8245, 20 resistors with the same color code.</a:t>
            </a:r>
          </a:p>
          <a:p>
            <a:r>
              <a:rPr lang="en-US" dirty="0"/>
              <a:t>Procedure: Select a set of 20, 1 k ohm resistors. Measure and record the resistance of each resistor. </a:t>
            </a:r>
          </a:p>
          <a:p>
            <a:endParaRPr lang="en-US" dirty="0"/>
          </a:p>
          <a:p>
            <a:endParaRPr lang="en-US" dirty="0"/>
          </a:p>
        </p:txBody>
      </p:sp>
    </p:spTree>
    <p:extLst>
      <p:ext uri="{BB962C8B-B14F-4D97-AF65-F5344CB8AC3E}">
        <p14:creationId xmlns:p14="http://schemas.microsoft.com/office/powerpoint/2010/main" val="2904611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5397" y="1690688"/>
            <a:ext cx="6461206" cy="4862558"/>
          </a:xfrm>
        </p:spPr>
      </p:pic>
    </p:spTree>
    <p:extLst>
      <p:ext uri="{BB962C8B-B14F-4D97-AF65-F5344CB8AC3E}">
        <p14:creationId xmlns:p14="http://schemas.microsoft.com/office/powerpoint/2010/main" val="36506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7</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867" y="1690688"/>
            <a:ext cx="3296265" cy="4395020"/>
          </a:xfrm>
          <a:prstGeom prst="rect">
            <a:avLst/>
          </a:prstGeom>
        </p:spPr>
      </p:pic>
    </p:spTree>
    <p:extLst>
      <p:ext uri="{BB962C8B-B14F-4D97-AF65-F5344CB8AC3E}">
        <p14:creationId xmlns:p14="http://schemas.microsoft.com/office/powerpoint/2010/main" val="287690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Lab8 – Black Box 3 </a:t>
            </a:r>
            <a:r>
              <a:rPr lang="en-US" dirty="0" smtClean="0"/>
              <a:t>Design</a:t>
            </a:r>
            <a:endParaRPr lang="en-US" dirty="0"/>
          </a:p>
        </p:txBody>
      </p:sp>
      <p:sp>
        <p:nvSpPr>
          <p:cNvPr id="3" name="Content Placeholder 2"/>
          <p:cNvSpPr>
            <a:spLocks noGrp="1"/>
          </p:cNvSpPr>
          <p:nvPr>
            <p:ph idx="1"/>
          </p:nvPr>
        </p:nvSpPr>
        <p:spPr/>
        <p:txBody>
          <a:bodyPr/>
          <a:lstStyle/>
          <a:p>
            <a:r>
              <a:rPr lang="en-US" dirty="0" smtClean="0"/>
              <a:t>3/2/17</a:t>
            </a:r>
            <a:endParaRPr lang="en-US" dirty="0"/>
          </a:p>
          <a:p>
            <a:r>
              <a:rPr lang="en-US" dirty="0"/>
              <a:t>Jason Block, Rachel Herman</a:t>
            </a:r>
          </a:p>
          <a:p>
            <a:r>
              <a:rPr lang="en-US" dirty="0"/>
              <a:t>Purpose</a:t>
            </a:r>
            <a:r>
              <a:rPr lang="en-US" dirty="0" smtClean="0"/>
              <a:t>: </a:t>
            </a:r>
            <a:r>
              <a:rPr lang="en-US" dirty="0"/>
              <a:t>Learn about building a circuit that produces exactly </a:t>
            </a:r>
            <a:r>
              <a:rPr lang="en-US" dirty="0" smtClean="0"/>
              <a:t>1.3V</a:t>
            </a:r>
            <a:endParaRPr lang="en-US" dirty="0"/>
          </a:p>
          <a:p>
            <a:r>
              <a:rPr lang="en-US" dirty="0"/>
              <a:t>Materials: 1 – Digital </a:t>
            </a:r>
            <a:r>
              <a:rPr lang="en-US" dirty="0" err="1"/>
              <a:t>Multimeter</a:t>
            </a:r>
            <a:r>
              <a:rPr lang="en-US" dirty="0"/>
              <a:t>, DC Power Supply HY1802D Set at 9V DC, </a:t>
            </a:r>
            <a:r>
              <a:rPr lang="en-US" dirty="0" smtClean="0"/>
              <a:t>5 </a:t>
            </a:r>
            <a:r>
              <a:rPr lang="en-US" dirty="0"/>
              <a:t>– Standard </a:t>
            </a:r>
            <a:r>
              <a:rPr lang="en-US" dirty="0" smtClean="0"/>
              <a:t>Resistor, </a:t>
            </a:r>
            <a:r>
              <a:rPr lang="en-US" dirty="0"/>
              <a:t>1 – 5 </a:t>
            </a:r>
            <a:r>
              <a:rPr lang="en-US" dirty="0" smtClean="0"/>
              <a:t>K ohm pot</a:t>
            </a:r>
            <a:endParaRPr lang="en-US" dirty="0"/>
          </a:p>
          <a:p>
            <a:r>
              <a:rPr lang="en-US" dirty="0" smtClean="0"/>
              <a:t>Procedure: Using </a:t>
            </a:r>
            <a:r>
              <a:rPr lang="en-US" dirty="0"/>
              <a:t>at least 3 equal value resistors (in the Black Box) design a circuit that produces an output voltage of 1.3V. Then adjust R1 so that the output voltage is exactly 1.3V</a:t>
            </a:r>
            <a:r>
              <a:rPr lang="en-US" dirty="0" smtClean="0"/>
              <a:t>.</a:t>
            </a:r>
            <a:endParaRPr lang="en-US" dirty="0"/>
          </a:p>
        </p:txBody>
      </p:sp>
    </p:spTree>
    <p:extLst>
      <p:ext uri="{BB962C8B-B14F-4D97-AF65-F5344CB8AC3E}">
        <p14:creationId xmlns:p14="http://schemas.microsoft.com/office/powerpoint/2010/main" val="236082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564663" y="531088"/>
            <a:ext cx="5114925" cy="1476375"/>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380382623"/>
              </p:ext>
            </p:extLst>
          </p:nvPr>
        </p:nvGraphicFramePr>
        <p:xfrm>
          <a:off x="1575434" y="2459006"/>
          <a:ext cx="3431996" cy="1542288"/>
        </p:xfrm>
        <a:graphic>
          <a:graphicData uri="http://schemas.openxmlformats.org/drawingml/2006/table">
            <a:tbl>
              <a:tblPr firstRow="1" firstCol="1" bandRow="1">
                <a:tableStyleId>{5C22544A-7EE6-4342-B048-85BDC9FD1C3A}</a:tableStyleId>
              </a:tblPr>
              <a:tblGrid>
                <a:gridCol w="1398220"/>
                <a:gridCol w="1016888"/>
                <a:gridCol w="1016888"/>
              </a:tblGrid>
              <a:tr h="190500">
                <a:tc>
                  <a:txBody>
                    <a:bodyPr/>
                    <a:lstStyle/>
                    <a:p>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Design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4.7kohm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4.636kohm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4.7kohm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4.636kohm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4.7kohm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4.639kohm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4.7kohm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4.625kohm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R5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4.7kohm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4.596kohm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R(Black Box)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1.56kohm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1.543kohm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R1adj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43ohm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43.62ohm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40213136"/>
              </p:ext>
            </p:extLst>
          </p:nvPr>
        </p:nvGraphicFramePr>
        <p:xfrm>
          <a:off x="7041560" y="2459006"/>
          <a:ext cx="3739653" cy="1542288"/>
        </p:xfrm>
        <a:graphic>
          <a:graphicData uri="http://schemas.openxmlformats.org/drawingml/2006/table">
            <a:tbl>
              <a:tblPr firstRow="1" firstCol="1" bandRow="1">
                <a:tableStyleId>{5C22544A-7EE6-4342-B048-85BDC9FD1C3A}</a:tableStyleId>
              </a:tblPr>
              <a:tblGrid>
                <a:gridCol w="1175319"/>
                <a:gridCol w="854778"/>
                <a:gridCol w="854778"/>
                <a:gridCol w="854778"/>
              </a:tblGrid>
              <a:tr h="257048">
                <a:tc>
                  <a:txBody>
                    <a:bodyPr/>
                    <a:lstStyle/>
                    <a:p>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7048">
                <a:tc>
                  <a:txBody>
                    <a:bodyPr/>
                    <a:lstStyle/>
                    <a:p>
                      <a:pPr marL="0" marR="0" algn="r">
                        <a:lnSpc>
                          <a:spcPct val="115000"/>
                        </a:lnSpc>
                        <a:spcBef>
                          <a:spcPts val="0"/>
                        </a:spcBef>
                        <a:spcAft>
                          <a:spcPts val="0"/>
                        </a:spcAft>
                      </a:pPr>
                      <a:r>
                        <a:rPr lang="en-US" sz="1100">
                          <a:effectLst/>
                        </a:rPr>
                        <a:t>V1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9.065V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7048">
                <a:tc>
                  <a:txBody>
                    <a:bodyPr/>
                    <a:lstStyle/>
                    <a:p>
                      <a:pPr marL="0" marR="0" algn="r">
                        <a:lnSpc>
                          <a:spcPct val="115000"/>
                        </a:lnSpc>
                        <a:spcBef>
                          <a:spcPts val="0"/>
                        </a:spcBef>
                        <a:spcAft>
                          <a:spcPts val="0"/>
                        </a:spcAft>
                      </a:pPr>
                      <a:r>
                        <a:rPr lang="en-US" sz="1100">
                          <a:effectLst/>
                        </a:rPr>
                        <a:t>VA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5.189V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5.14V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5.143V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7048">
                <a:tc>
                  <a:txBody>
                    <a:bodyPr/>
                    <a:lstStyle/>
                    <a:p>
                      <a:pPr marL="0" marR="0" algn="r">
                        <a:lnSpc>
                          <a:spcPct val="115000"/>
                        </a:lnSpc>
                        <a:spcBef>
                          <a:spcPts val="0"/>
                        </a:spcBef>
                        <a:spcAft>
                          <a:spcPts val="0"/>
                        </a:spcAft>
                      </a:pPr>
                      <a:r>
                        <a:rPr lang="en-US" sz="1100" dirty="0">
                          <a:effectLst/>
                        </a:rPr>
                        <a:t>VB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3.891V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3.86V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3.867V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7048">
                <a:tc>
                  <a:txBody>
                    <a:bodyPr/>
                    <a:lstStyle/>
                    <a:p>
                      <a:pPr marL="0" marR="0" algn="r">
                        <a:lnSpc>
                          <a:spcPct val="115000"/>
                        </a:lnSpc>
                        <a:spcBef>
                          <a:spcPts val="0"/>
                        </a:spcBef>
                        <a:spcAft>
                          <a:spcPts val="0"/>
                        </a:spcAft>
                      </a:pPr>
                      <a:r>
                        <a:rPr lang="en-US" sz="1100">
                          <a:effectLst/>
                        </a:rPr>
                        <a:t>VA - VB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1.296V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1.28V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1.286V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57048">
                <a:tc>
                  <a:txBody>
                    <a:bodyPr/>
                    <a:lstStyle/>
                    <a:p>
                      <a:pPr marL="0" marR="0" algn="r">
                        <a:lnSpc>
                          <a:spcPct val="115000"/>
                        </a:lnSpc>
                        <a:spcBef>
                          <a:spcPts val="0"/>
                        </a:spcBef>
                        <a:spcAft>
                          <a:spcPts val="0"/>
                        </a:spcAft>
                      </a:pPr>
                      <a:r>
                        <a:rPr lang="en-US" sz="1100">
                          <a:effectLst/>
                        </a:rPr>
                        <a:t>(VA - VB) adj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2.261V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2.24V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2.235V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9" name="Rectangle 8"/>
          <p:cNvSpPr/>
          <p:nvPr/>
        </p:nvSpPr>
        <p:spPr>
          <a:xfrm>
            <a:off x="1575434" y="4452837"/>
            <a:ext cx="9205778" cy="1685077"/>
          </a:xfrm>
          <a:prstGeom prst="rect">
            <a:avLst/>
          </a:prstGeom>
        </p:spPr>
        <p:txBody>
          <a:bodyPr wrap="square">
            <a:spAutoFit/>
          </a:bodyPr>
          <a:lstStyle/>
          <a:p>
            <a:pPr>
              <a:lnSpc>
                <a:spcPct val="115000"/>
              </a:lnSpc>
            </a:pPr>
            <a:r>
              <a:rPr lang="en-US" dirty="0" smtClean="0">
                <a:latin typeface="Calibri" panose="020F0502020204030204" pitchFamily="34" charset="0"/>
                <a:ea typeface="Calibri" panose="020F0502020204030204" pitchFamily="34" charset="0"/>
                <a:cs typeface="Times New Roman" panose="02020603050405020304" pitchFamily="18" charset="0"/>
              </a:rPr>
              <a:t>Observations: In </a:t>
            </a:r>
            <a:r>
              <a:rPr lang="en-US" dirty="0">
                <a:latin typeface="Calibri" panose="020F0502020204030204" pitchFamily="34" charset="0"/>
                <a:ea typeface="Calibri" panose="020F0502020204030204" pitchFamily="34" charset="0"/>
                <a:cs typeface="Times New Roman" panose="02020603050405020304" pitchFamily="18" charset="0"/>
              </a:rPr>
              <a:t>this lab we calculated the three mystery resistors as 4.7kohms each and then set them up on the circuit in parallel. As the resistors were added in parallel, the voltage dropped, yet the voltage stayed consistent across the parallel section of the circuit. After we took these measurements of voltage at various parts of the circuit, we replaced resistor 1 with an adjustable resistor and did our </a:t>
            </a:r>
            <a:r>
              <a:rPr lang="en-US" dirty="0" smtClean="0">
                <a:latin typeface="Calibri" panose="020F0502020204030204" pitchFamily="34" charset="0"/>
                <a:ea typeface="Calibri" panose="020F0502020204030204" pitchFamily="34" charset="0"/>
                <a:cs typeface="Times New Roman" panose="02020603050405020304" pitchFamily="18" charset="0"/>
              </a:rPr>
              <a:t>voltage measurements </a:t>
            </a:r>
            <a:r>
              <a:rPr lang="en-US" dirty="0">
                <a:latin typeface="Calibri" panose="020F0502020204030204" pitchFamily="34" charset="0"/>
                <a:ea typeface="Calibri" panose="020F0502020204030204" pitchFamily="34" charset="0"/>
                <a:cs typeface="Times New Roman" panose="02020603050405020304" pitchFamily="18" charset="0"/>
              </a:rPr>
              <a:t>and calculations again</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786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8</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5658" y="1616619"/>
            <a:ext cx="6620683" cy="4974993"/>
          </a:xfrm>
        </p:spPr>
      </p:pic>
    </p:spTree>
    <p:extLst>
      <p:ext uri="{BB962C8B-B14F-4D97-AF65-F5344CB8AC3E}">
        <p14:creationId xmlns:p14="http://schemas.microsoft.com/office/powerpoint/2010/main" val="236034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462" y="1690688"/>
            <a:ext cx="3621075" cy="4828099"/>
          </a:xfrm>
          <a:prstGeom prst="rect">
            <a:avLst/>
          </a:prstGeom>
        </p:spPr>
      </p:pic>
    </p:spTree>
    <p:extLst>
      <p:ext uri="{BB962C8B-B14F-4D97-AF65-F5344CB8AC3E}">
        <p14:creationId xmlns:p14="http://schemas.microsoft.com/office/powerpoint/2010/main" val="3052728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Lab 9 – Series/Parallel Resistors</a:t>
            </a:r>
            <a:endParaRPr lang="en-US" dirty="0"/>
          </a:p>
        </p:txBody>
      </p:sp>
      <p:sp>
        <p:nvSpPr>
          <p:cNvPr id="4" name="Content Placeholder 3"/>
          <p:cNvSpPr>
            <a:spLocks noGrp="1"/>
          </p:cNvSpPr>
          <p:nvPr>
            <p:ph idx="1"/>
          </p:nvPr>
        </p:nvSpPr>
        <p:spPr/>
        <p:txBody>
          <a:bodyPr>
            <a:normAutofit fontScale="92500" lnSpcReduction="20000"/>
          </a:bodyPr>
          <a:lstStyle/>
          <a:p>
            <a:r>
              <a:rPr lang="en-US" dirty="0" smtClean="0"/>
              <a:t>3/23/17</a:t>
            </a:r>
            <a:endParaRPr lang="en-US" dirty="0"/>
          </a:p>
          <a:p>
            <a:r>
              <a:rPr lang="en-US" dirty="0"/>
              <a:t>Jason Block, Rachel Herman</a:t>
            </a:r>
          </a:p>
          <a:p>
            <a:r>
              <a:rPr lang="en-US" dirty="0"/>
              <a:t>Purpose: </a:t>
            </a:r>
            <a:r>
              <a:rPr lang="en-US" dirty="0"/>
              <a:t>Experiment with series circuits and verify that the simulation, analysis (calculations) and test results all agree</a:t>
            </a:r>
            <a:r>
              <a:rPr lang="en-US" dirty="0" smtClean="0"/>
              <a:t>.</a:t>
            </a:r>
          </a:p>
          <a:p>
            <a:r>
              <a:rPr lang="en-US" dirty="0" smtClean="0"/>
              <a:t>Materials</a:t>
            </a:r>
            <a:r>
              <a:rPr lang="en-US" dirty="0"/>
              <a:t>: 1 – Digital </a:t>
            </a:r>
            <a:r>
              <a:rPr lang="en-US" dirty="0" err="1"/>
              <a:t>Multimeter</a:t>
            </a:r>
            <a:r>
              <a:rPr lang="en-US" dirty="0"/>
              <a:t>, DC Power Supply HY1802D Set at 9V DC</a:t>
            </a:r>
            <a:r>
              <a:rPr lang="en-US" dirty="0" smtClean="0"/>
              <a:t>, </a:t>
            </a:r>
            <a:r>
              <a:rPr lang="en-US" dirty="0"/>
              <a:t>8 resistors: 2 each 470Ω, 2 each 1kΩ, and 1 each of the following: </a:t>
            </a:r>
          </a:p>
          <a:p>
            <a:r>
              <a:rPr lang="en-US" dirty="0"/>
              <a:t>2.2kΩ, 3.3kΩ, 4.7kΩ, </a:t>
            </a:r>
            <a:r>
              <a:rPr lang="en-US" dirty="0" smtClean="0"/>
              <a:t>10kΩ</a:t>
            </a:r>
            <a:endParaRPr lang="en-US" dirty="0"/>
          </a:p>
          <a:p>
            <a:r>
              <a:rPr lang="en-US" dirty="0" smtClean="0"/>
              <a:t>Procedure: Measure </a:t>
            </a:r>
            <a:r>
              <a:rPr lang="en-US" dirty="0"/>
              <a:t>and record the value of each resistor.  Connect the resistors as shown in Figure 1. Measure and record the total resistance, RT.  Then connect the resistors as shown in Figure 2, the 9V come from the Elvis II (Modular Engineering Educational Laboratory Platform).  Then measure and record with the Digital </a:t>
            </a:r>
            <a:r>
              <a:rPr lang="en-US" dirty="0" err="1"/>
              <a:t>Multimeter</a:t>
            </a:r>
            <a:r>
              <a:rPr lang="en-US" dirty="0"/>
              <a:t> the current and voltages of the series circuit</a:t>
            </a:r>
            <a:endParaRPr lang="en-US" dirty="0"/>
          </a:p>
        </p:txBody>
      </p:sp>
    </p:spTree>
    <p:extLst>
      <p:ext uri="{BB962C8B-B14F-4D97-AF65-F5344CB8AC3E}">
        <p14:creationId xmlns:p14="http://schemas.microsoft.com/office/powerpoint/2010/main" val="3055690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901649" y="662601"/>
            <a:ext cx="3781425" cy="1914525"/>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011015" y="510201"/>
            <a:ext cx="3695700" cy="2066925"/>
          </a:xfrm>
          <a:prstGeom prst="rect">
            <a:avLst/>
          </a:prstGeom>
          <a:noFill/>
          <a:ln>
            <a:noFill/>
          </a:ln>
        </p:spPr>
      </p:pic>
      <p:sp>
        <p:nvSpPr>
          <p:cNvPr id="5" name="TextBox 4"/>
          <p:cNvSpPr txBox="1"/>
          <p:nvPr/>
        </p:nvSpPr>
        <p:spPr>
          <a:xfrm>
            <a:off x="2322520" y="293269"/>
            <a:ext cx="939681" cy="369332"/>
          </a:xfrm>
          <a:prstGeom prst="rect">
            <a:avLst/>
          </a:prstGeom>
          <a:noFill/>
        </p:spPr>
        <p:txBody>
          <a:bodyPr wrap="none" rtlCol="0">
            <a:spAutoFit/>
          </a:bodyPr>
          <a:lstStyle/>
          <a:p>
            <a:r>
              <a:rPr lang="en-US" dirty="0" smtClean="0"/>
              <a:t>Figure 1</a:t>
            </a:r>
            <a:endParaRPr lang="en-US" dirty="0"/>
          </a:p>
        </p:txBody>
      </p:sp>
      <p:sp>
        <p:nvSpPr>
          <p:cNvPr id="6" name="TextBox 5"/>
          <p:cNvSpPr txBox="1"/>
          <p:nvPr/>
        </p:nvSpPr>
        <p:spPr>
          <a:xfrm>
            <a:off x="8381811" y="166072"/>
            <a:ext cx="954107" cy="369332"/>
          </a:xfrm>
          <a:prstGeom prst="rect">
            <a:avLst/>
          </a:prstGeom>
          <a:noFill/>
        </p:spPr>
        <p:txBody>
          <a:bodyPr wrap="none" rtlCol="0">
            <a:spAutoFit/>
          </a:bodyPr>
          <a:lstStyle/>
          <a:p>
            <a:r>
              <a:rPr lang="en-US" dirty="0" smtClean="0"/>
              <a:t>Figure 2</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86289217"/>
              </p:ext>
            </p:extLst>
          </p:nvPr>
        </p:nvGraphicFramePr>
        <p:xfrm>
          <a:off x="1134938" y="2728336"/>
          <a:ext cx="3314843" cy="1735074"/>
        </p:xfrm>
        <a:graphic>
          <a:graphicData uri="http://schemas.openxmlformats.org/drawingml/2006/table">
            <a:tbl>
              <a:tblPr firstRow="1" firstCol="1" bandRow="1">
                <a:tableStyleId>{5C22544A-7EE6-4342-B048-85BDC9FD1C3A}</a:tableStyleId>
              </a:tblPr>
              <a:tblGrid>
                <a:gridCol w="909447"/>
                <a:gridCol w="1015859"/>
                <a:gridCol w="1389537"/>
              </a:tblGrid>
              <a:tr h="190500">
                <a:tc>
                  <a:txBody>
                    <a:bodyPr/>
                    <a:lstStyle/>
                    <a:p>
                      <a:pPr algn="ctr"/>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Expected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Measured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470ohm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464.6ohm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470ohm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459.4ohm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.9986kohm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.9794kohm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R5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2.2kohm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2.161kohm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R6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3.3kohm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3.236kohm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4.7kohm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4.58kohm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10kohm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9.809kohm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77720563"/>
              </p:ext>
            </p:extLst>
          </p:nvPr>
        </p:nvGraphicFramePr>
        <p:xfrm>
          <a:off x="540636" y="4852103"/>
          <a:ext cx="4503446" cy="1156716"/>
        </p:xfrm>
        <a:graphic>
          <a:graphicData uri="http://schemas.openxmlformats.org/drawingml/2006/table">
            <a:tbl>
              <a:tblPr firstRow="1" firstCol="1" bandRow="1">
                <a:tableStyleId>{5C22544A-7EE6-4342-B048-85BDC9FD1C3A}</a:tableStyleId>
              </a:tblPr>
              <a:tblGrid>
                <a:gridCol w="1292787"/>
                <a:gridCol w="1092003"/>
                <a:gridCol w="1055066"/>
                <a:gridCol w="1063590"/>
              </a:tblGrid>
              <a:tr h="190500">
                <a:tc>
                  <a:txBody>
                    <a:bodyPr/>
                    <a:lstStyle/>
                    <a:p>
                      <a:pPr algn="ctr"/>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Calculated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Simulated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R34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.5kohm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.5kohm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.4743kohm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R567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1.031kohm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1.031kohm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.9261kohm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R345678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11.531kohm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11.531kohm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10.985kohm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R2345678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.4516kohm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.4516kohm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.4421kohm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.9216kohm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.9216kohm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.9072kohm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78595884"/>
              </p:ext>
            </p:extLst>
          </p:nvPr>
        </p:nvGraphicFramePr>
        <p:xfrm>
          <a:off x="6873567" y="2880581"/>
          <a:ext cx="3970593" cy="1156716"/>
        </p:xfrm>
        <a:graphic>
          <a:graphicData uri="http://schemas.openxmlformats.org/drawingml/2006/table">
            <a:tbl>
              <a:tblPr firstRow="1" firstCol="1" bandRow="1">
                <a:tableStyleId>{5C22544A-7EE6-4342-B048-85BDC9FD1C3A}</a:tableStyleId>
              </a:tblPr>
              <a:tblGrid>
                <a:gridCol w="707487"/>
                <a:gridCol w="1109841"/>
                <a:gridCol w="1072301"/>
                <a:gridCol w="1080964"/>
              </a:tblGrid>
              <a:tr h="190500">
                <a:tc>
                  <a:txBody>
                    <a:bodyPr/>
                    <a:lstStyle/>
                    <a:p>
                      <a:pPr algn="ctr"/>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Calculated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Simulated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V1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9.093V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IT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9.7656mA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9.766mA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9.851mA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VA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4.59V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4.59V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4.685V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VB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4.219V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4.219V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4.266V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VC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3.825V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3.825V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3.862V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10" name="Rectangle 9"/>
          <p:cNvSpPr/>
          <p:nvPr/>
        </p:nvSpPr>
        <p:spPr>
          <a:xfrm>
            <a:off x="6302475" y="4227832"/>
            <a:ext cx="5112776" cy="1029256"/>
          </a:xfrm>
          <a:prstGeom prst="rect">
            <a:avLst/>
          </a:prstGeom>
        </p:spPr>
        <p:txBody>
          <a:bodyPr wrap="square">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Adjust R2 so that the VA voltage is equal to 4.5V. Then measure the value of the new R2 and calculate and simulate a value that would produce the 4.5V. </a:t>
            </a:r>
          </a:p>
        </p:txBody>
      </p:sp>
      <p:graphicFrame>
        <p:nvGraphicFramePr>
          <p:cNvPr id="11" name="Table 10"/>
          <p:cNvGraphicFramePr>
            <a:graphicFrameLocks noGrp="1"/>
          </p:cNvGraphicFramePr>
          <p:nvPr>
            <p:extLst>
              <p:ext uri="{D42A27DB-BD31-4B8C-83A1-F6EECF244321}">
                <p14:modId xmlns:p14="http://schemas.microsoft.com/office/powerpoint/2010/main" val="3542258625"/>
              </p:ext>
            </p:extLst>
          </p:nvPr>
        </p:nvGraphicFramePr>
        <p:xfrm>
          <a:off x="6906103" y="5423603"/>
          <a:ext cx="3800612" cy="578358"/>
        </p:xfrm>
        <a:graphic>
          <a:graphicData uri="http://schemas.openxmlformats.org/drawingml/2006/table">
            <a:tbl>
              <a:tblPr firstRow="1" firstCol="1" bandRow="1">
                <a:tableStyleId>{5C22544A-7EE6-4342-B048-85BDC9FD1C3A}</a:tableStyleId>
              </a:tblPr>
              <a:tblGrid>
                <a:gridCol w="743892"/>
                <a:gridCol w="1012595"/>
                <a:gridCol w="1004480"/>
                <a:gridCol w="1039645"/>
              </a:tblGrid>
              <a:tr h="190500">
                <a:tc>
                  <a:txBody>
                    <a:bodyPr/>
                    <a:lstStyle/>
                    <a:p>
                      <a:endParaRPr lang="en-US" sz="1000">
                        <a:effectLst/>
                        <a:latin typeface="Calibri" panose="020F0502020204030204" pitchFamily="34" charset="0"/>
                      </a:endParaRPr>
                    </a:p>
                  </a:txBody>
                  <a:tcPr marL="68580" marR="68580" marT="0" marB="0" anchor="b"/>
                </a:tc>
                <a:tc>
                  <a:txBody>
                    <a:bodyPr/>
                    <a:lstStyle/>
                    <a:p>
                      <a:pPr marL="0" marR="0">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VA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4.516V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4.5V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.4852kohm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.490kohm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.490kohm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407413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924" y="-260894"/>
            <a:ext cx="11031792" cy="2959272"/>
          </a:xfrm>
          <a:prstGeom prst="rect">
            <a:avLst/>
          </a:prstGeom>
        </p:spPr>
        <p:txBody>
          <a:bodyPr wrap="square">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dirty="0" smtClean="0">
                <a:latin typeface="Calibri" panose="020F0502020204030204" pitchFamily="34" charset="0"/>
                <a:ea typeface="Calibri" panose="020F0502020204030204" pitchFamily="34" charset="0"/>
                <a:cs typeface="Times New Roman" panose="02020603050405020304" pitchFamily="18" charset="0"/>
              </a:rPr>
              <a:t>Observations: In </a:t>
            </a:r>
            <a:r>
              <a:rPr lang="en-US" dirty="0">
                <a:latin typeface="Calibri" panose="020F0502020204030204" pitchFamily="34" charset="0"/>
                <a:ea typeface="Calibri" panose="020F0502020204030204" pitchFamily="34" charset="0"/>
                <a:cs typeface="Times New Roman" panose="02020603050405020304" pitchFamily="18" charset="0"/>
              </a:rPr>
              <a:t>this lab we set up a circuit with both parallel and series branches. We calculated the voltage drops as well as total resistance and resistance in certain branches. After measuring each resistor we set them up as the simulation showed. </a:t>
            </a:r>
            <a:r>
              <a:rPr lang="en-US" dirty="0" smtClean="0">
                <a:latin typeface="Calibri" panose="020F0502020204030204" pitchFamily="34" charset="0"/>
                <a:ea typeface="Calibri" panose="020F0502020204030204" pitchFamily="34" charset="0"/>
                <a:cs typeface="Times New Roman" panose="02020603050405020304" pitchFamily="18" charset="0"/>
              </a:rPr>
              <a:t>The Multisim </a:t>
            </a:r>
            <a:r>
              <a:rPr lang="en-US" dirty="0">
                <a:latin typeface="Calibri" panose="020F0502020204030204" pitchFamily="34" charset="0"/>
                <a:ea typeface="Calibri" panose="020F0502020204030204" pitchFamily="34" charset="0"/>
                <a:cs typeface="Times New Roman" panose="02020603050405020304" pitchFamily="18" charset="0"/>
              </a:rPr>
              <a:t>simulation matched our calculation as well as fairly close to our measurements. In the second part of the lab we were instructed to find a resistor that would give value VA a measure of 4.5V. We calculated that a resistor of 490 ohms would do the trick and after putting it in series the simulation and measurements showed us we were right</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281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9</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679" y="1940654"/>
            <a:ext cx="6022641" cy="4534287"/>
          </a:xfrm>
          <a:prstGeom prst="rect">
            <a:avLst/>
          </a:prstGeom>
        </p:spPr>
      </p:pic>
    </p:spTree>
    <p:extLst>
      <p:ext uri="{BB962C8B-B14F-4D97-AF65-F5344CB8AC3E}">
        <p14:creationId xmlns:p14="http://schemas.microsoft.com/office/powerpoint/2010/main" val="2327066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327509"/>
              </p:ext>
            </p:extLst>
          </p:nvPr>
        </p:nvGraphicFramePr>
        <p:xfrm>
          <a:off x="1620950" y="799359"/>
          <a:ext cx="2182954" cy="4853311"/>
        </p:xfrm>
        <a:graphic>
          <a:graphicData uri="http://schemas.openxmlformats.org/drawingml/2006/table">
            <a:tbl>
              <a:tblPr firstRow="1" firstCol="1" bandRow="1">
                <a:tableStyleId>{5C22544A-7EE6-4342-B048-85BDC9FD1C3A}</a:tableStyleId>
              </a:tblPr>
              <a:tblGrid>
                <a:gridCol w="795483">
                  <a:extLst>
                    <a:ext uri="{9D8B030D-6E8A-4147-A177-3AD203B41FA5}">
                      <a16:colId xmlns:a16="http://schemas.microsoft.com/office/drawing/2014/main" xmlns="" val="2524427904"/>
                    </a:ext>
                  </a:extLst>
                </a:gridCol>
                <a:gridCol w="1387471">
                  <a:extLst>
                    <a:ext uri="{9D8B030D-6E8A-4147-A177-3AD203B41FA5}">
                      <a16:colId xmlns:a16="http://schemas.microsoft.com/office/drawing/2014/main" xmlns="" val="183243142"/>
                    </a:ext>
                  </a:extLst>
                </a:gridCol>
              </a:tblGrid>
              <a:tr h="449471">
                <a:tc>
                  <a:txBody>
                    <a:bodyPr/>
                    <a:lstStyle/>
                    <a:p>
                      <a:pPr marL="0" marR="0" algn="ctr">
                        <a:lnSpc>
                          <a:spcPct val="115000"/>
                        </a:lnSpc>
                        <a:spcBef>
                          <a:spcPts val="0"/>
                        </a:spcBef>
                        <a:spcAft>
                          <a:spcPts val="0"/>
                        </a:spcAft>
                      </a:pPr>
                      <a:r>
                        <a:rPr lang="en-US" sz="1200">
                          <a:effectLst/>
                        </a:rPr>
                        <a:t>Sample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Measured </a:t>
                      </a:r>
                      <a:br>
                        <a:rPr lang="en-US" sz="1200">
                          <a:effectLst/>
                        </a:rPr>
                      </a:br>
                      <a:r>
                        <a:rPr lang="en-US" sz="1200">
                          <a:effectLst/>
                        </a:rPr>
                        <a:t>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623533362"/>
                  </a:ext>
                </a:extLst>
              </a:tr>
              <a:tr h="220192">
                <a:tc>
                  <a:txBody>
                    <a:bodyPr/>
                    <a:lstStyle/>
                    <a:p>
                      <a:pPr marL="0" marR="0" algn="ctr">
                        <a:lnSpc>
                          <a:spcPct val="115000"/>
                        </a:lnSpc>
                        <a:spcBef>
                          <a:spcPts val="0"/>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1.002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997797389"/>
                  </a:ext>
                </a:extLst>
              </a:tr>
              <a:tr h="220192">
                <a:tc>
                  <a:txBody>
                    <a:bodyPr/>
                    <a:lstStyle/>
                    <a:p>
                      <a:pPr marL="0" marR="0" algn="ctr">
                        <a:lnSpc>
                          <a:spcPct val="115000"/>
                        </a:lnSpc>
                        <a:spcBef>
                          <a:spcPts val="0"/>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.9822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588620533"/>
                  </a:ext>
                </a:extLst>
              </a:tr>
              <a:tr h="220192">
                <a:tc>
                  <a:txBody>
                    <a:bodyPr/>
                    <a:lstStyle/>
                    <a:p>
                      <a:pPr marL="0" marR="0" algn="ctr">
                        <a:lnSpc>
                          <a:spcPct val="115000"/>
                        </a:lnSpc>
                        <a:spcBef>
                          <a:spcPts val="0"/>
                        </a:spcBef>
                        <a:spcAft>
                          <a:spcPts val="0"/>
                        </a:spcAft>
                      </a:pPr>
                      <a:r>
                        <a:rPr lang="en-US" sz="12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.9963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890705490"/>
                  </a:ext>
                </a:extLst>
              </a:tr>
              <a:tr h="220192">
                <a:tc>
                  <a:txBody>
                    <a:bodyPr/>
                    <a:lstStyle/>
                    <a:p>
                      <a:pPr marL="0" marR="0" algn="ctr">
                        <a:lnSpc>
                          <a:spcPct val="115000"/>
                        </a:lnSpc>
                        <a:spcBef>
                          <a:spcPts val="0"/>
                        </a:spcBef>
                        <a:spcAft>
                          <a:spcPts val="0"/>
                        </a:spcAft>
                      </a:pPr>
                      <a:r>
                        <a:rPr lang="en-US" sz="12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.9909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449635781"/>
                  </a:ext>
                </a:extLst>
              </a:tr>
              <a:tr h="220192">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1.0182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09379983"/>
                  </a:ext>
                </a:extLst>
              </a:tr>
              <a:tr h="220192">
                <a:tc>
                  <a:txBody>
                    <a:bodyPr/>
                    <a:lstStyle/>
                    <a:p>
                      <a:pPr marL="0" marR="0" algn="ctr">
                        <a:lnSpc>
                          <a:spcPct val="115000"/>
                        </a:lnSpc>
                        <a:spcBef>
                          <a:spcPts val="0"/>
                        </a:spcBef>
                        <a:spcAft>
                          <a:spcPts val="0"/>
                        </a:spcAft>
                      </a:pPr>
                      <a:r>
                        <a:rPr lang="en-US" sz="12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.9819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558276405"/>
                  </a:ext>
                </a:extLst>
              </a:tr>
              <a:tr h="220192">
                <a:tc>
                  <a:txBody>
                    <a:bodyPr/>
                    <a:lstStyle/>
                    <a:p>
                      <a:pPr marL="0" marR="0" algn="ctr">
                        <a:lnSpc>
                          <a:spcPct val="115000"/>
                        </a:lnSpc>
                        <a:spcBef>
                          <a:spcPts val="0"/>
                        </a:spcBef>
                        <a:spcAft>
                          <a:spcPts val="0"/>
                        </a:spcAft>
                      </a:pPr>
                      <a:r>
                        <a:rPr lang="en-US" sz="12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.9903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219157771"/>
                  </a:ext>
                </a:extLst>
              </a:tr>
              <a:tr h="220192">
                <a:tc>
                  <a:txBody>
                    <a:bodyPr/>
                    <a:lstStyle/>
                    <a:p>
                      <a:pPr marL="0" marR="0" algn="ctr">
                        <a:lnSpc>
                          <a:spcPct val="115000"/>
                        </a:lnSpc>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.9969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723916970"/>
                  </a:ext>
                </a:extLst>
              </a:tr>
              <a:tr h="220192">
                <a:tc>
                  <a:txBody>
                    <a:bodyPr/>
                    <a:lstStyle/>
                    <a:p>
                      <a:pPr marL="0" marR="0" algn="ctr">
                        <a:lnSpc>
                          <a:spcPct val="115000"/>
                        </a:lnSpc>
                        <a:spcBef>
                          <a:spcPts val="0"/>
                        </a:spcBef>
                        <a:spcAft>
                          <a:spcPts val="0"/>
                        </a:spcAft>
                      </a:pPr>
                      <a:r>
                        <a:rPr lang="en-US" sz="12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.9965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98629590"/>
                  </a:ext>
                </a:extLst>
              </a:tr>
              <a:tr h="220192">
                <a:tc>
                  <a:txBody>
                    <a:bodyPr/>
                    <a:lstStyle/>
                    <a:p>
                      <a:pPr marL="0" marR="0" algn="ctr">
                        <a:lnSpc>
                          <a:spcPct val="115000"/>
                        </a:lnSpc>
                        <a:spcBef>
                          <a:spcPts val="0"/>
                        </a:spcBef>
                        <a:spcAft>
                          <a:spcPts val="0"/>
                        </a:spcAft>
                      </a:pPr>
                      <a:r>
                        <a:rPr lang="en-US" sz="12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.9819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919437823"/>
                  </a:ext>
                </a:extLst>
              </a:tr>
              <a:tr h="220192">
                <a:tc>
                  <a:txBody>
                    <a:bodyPr/>
                    <a:lstStyle/>
                    <a:p>
                      <a:pPr marL="0" marR="0" algn="ctr">
                        <a:lnSpc>
                          <a:spcPct val="115000"/>
                        </a:lnSpc>
                        <a:spcBef>
                          <a:spcPts val="0"/>
                        </a:spcBef>
                        <a:spcAft>
                          <a:spcPts val="0"/>
                        </a:spcAft>
                      </a:pPr>
                      <a:r>
                        <a:rPr lang="en-US" sz="12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.9792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165594061"/>
                  </a:ext>
                </a:extLst>
              </a:tr>
              <a:tr h="220192">
                <a:tc>
                  <a:txBody>
                    <a:bodyPr/>
                    <a:lstStyle/>
                    <a:p>
                      <a:pPr marL="0" marR="0" algn="ctr">
                        <a:lnSpc>
                          <a:spcPct val="115000"/>
                        </a:lnSpc>
                        <a:spcBef>
                          <a:spcPts val="0"/>
                        </a:spcBef>
                        <a:spcAft>
                          <a:spcPts val="0"/>
                        </a:spcAft>
                      </a:pPr>
                      <a:r>
                        <a:rPr lang="en-US" sz="12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.9807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69030151"/>
                  </a:ext>
                </a:extLst>
              </a:tr>
              <a:tr h="220192">
                <a:tc>
                  <a:txBody>
                    <a:bodyPr/>
                    <a:lstStyle/>
                    <a:p>
                      <a:pPr marL="0" marR="0" algn="ctr">
                        <a:lnSpc>
                          <a:spcPct val="115000"/>
                        </a:lnSpc>
                        <a:spcBef>
                          <a:spcPts val="0"/>
                        </a:spcBef>
                        <a:spcAft>
                          <a:spcPts val="0"/>
                        </a:spcAft>
                      </a:pPr>
                      <a:r>
                        <a:rPr lang="en-US" sz="12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.9918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879898382"/>
                  </a:ext>
                </a:extLst>
              </a:tr>
              <a:tr h="220192">
                <a:tc>
                  <a:txBody>
                    <a:bodyPr/>
                    <a:lstStyle/>
                    <a:p>
                      <a:pPr marL="0" marR="0" algn="ctr">
                        <a:lnSpc>
                          <a:spcPct val="115000"/>
                        </a:lnSpc>
                        <a:spcBef>
                          <a:spcPts val="0"/>
                        </a:spcBef>
                        <a:spcAft>
                          <a:spcPts val="0"/>
                        </a:spcAft>
                      </a:pPr>
                      <a:r>
                        <a:rPr lang="en-US" sz="12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 .9866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128565038"/>
                  </a:ext>
                </a:extLst>
              </a:tr>
              <a:tr h="220192">
                <a:tc>
                  <a:txBody>
                    <a:bodyPr/>
                    <a:lstStyle/>
                    <a:p>
                      <a:pPr marL="0" marR="0" algn="ctr">
                        <a:lnSpc>
                          <a:spcPct val="115000"/>
                        </a:lnSpc>
                        <a:spcBef>
                          <a:spcPts val="0"/>
                        </a:spcBef>
                        <a:spcAft>
                          <a:spcPts val="0"/>
                        </a:spcAft>
                      </a:pPr>
                      <a:r>
                        <a:rPr lang="en-US" sz="12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.9828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71416682"/>
                  </a:ext>
                </a:extLst>
              </a:tr>
              <a:tr h="220192">
                <a:tc>
                  <a:txBody>
                    <a:bodyPr/>
                    <a:lstStyle/>
                    <a:p>
                      <a:pPr marL="0" marR="0" algn="ctr">
                        <a:lnSpc>
                          <a:spcPct val="115000"/>
                        </a:lnSpc>
                        <a:spcBef>
                          <a:spcPts val="0"/>
                        </a:spcBef>
                        <a:spcAft>
                          <a:spcPts val="0"/>
                        </a:spcAft>
                      </a:pPr>
                      <a:r>
                        <a:rPr lang="en-US" sz="12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.9792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784085566"/>
                  </a:ext>
                </a:extLst>
              </a:tr>
              <a:tr h="220192">
                <a:tc>
                  <a:txBody>
                    <a:bodyPr/>
                    <a:lstStyle/>
                    <a:p>
                      <a:pPr marL="0" marR="0" algn="ctr">
                        <a:lnSpc>
                          <a:spcPct val="115000"/>
                        </a:lnSpc>
                        <a:spcBef>
                          <a:spcPts val="0"/>
                        </a:spcBef>
                        <a:spcAft>
                          <a:spcPts val="0"/>
                        </a:spcAft>
                      </a:pPr>
                      <a:r>
                        <a:rPr lang="en-US" sz="12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.9845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540020247"/>
                  </a:ext>
                </a:extLst>
              </a:tr>
              <a:tr h="220192">
                <a:tc>
                  <a:txBody>
                    <a:bodyPr/>
                    <a:lstStyle/>
                    <a:p>
                      <a:pPr marL="0" marR="0" algn="ctr">
                        <a:lnSpc>
                          <a:spcPct val="115000"/>
                        </a:lnSpc>
                        <a:spcBef>
                          <a:spcPts val="0"/>
                        </a:spcBef>
                        <a:spcAft>
                          <a:spcPts val="0"/>
                        </a:spcAft>
                      </a:pPr>
                      <a:r>
                        <a:rPr lang="en-US" sz="12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.9788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737140057"/>
                  </a:ext>
                </a:extLst>
              </a:tr>
              <a:tr h="220192">
                <a:tc>
                  <a:txBody>
                    <a:bodyPr/>
                    <a:lstStyle/>
                    <a:p>
                      <a:pPr marL="0" marR="0" algn="ctr">
                        <a:lnSpc>
                          <a:spcPct val="115000"/>
                        </a:lnSpc>
                        <a:spcBef>
                          <a:spcPts val="0"/>
                        </a:spcBef>
                        <a:spcAft>
                          <a:spcPts val="0"/>
                        </a:spcAft>
                      </a:pPr>
                      <a:r>
                        <a:rPr lang="en-US" sz="12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1.0055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421564653"/>
                  </a:ext>
                </a:extLst>
              </a:tr>
              <a:tr h="220192">
                <a:tc>
                  <a:txBody>
                    <a:bodyPr/>
                    <a:lstStyle/>
                    <a:p>
                      <a:pPr marL="0" marR="0" algn="ctr">
                        <a:lnSpc>
                          <a:spcPct val="115000"/>
                        </a:lnSpc>
                        <a:spcBef>
                          <a:spcPts val="0"/>
                        </a:spcBef>
                        <a:spcAft>
                          <a:spcPts val="0"/>
                        </a:spcAft>
                      </a:pPr>
                      <a:r>
                        <a:rPr lang="en-US" sz="12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 .9923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123279550"/>
                  </a:ext>
                </a:extLst>
              </a:tr>
            </a:tbl>
          </a:graphicData>
        </a:graphic>
      </p:graphicFrame>
      <p:sp>
        <p:nvSpPr>
          <p:cNvPr id="5" name="Rectangle 1"/>
          <p:cNvSpPr>
            <a:spLocks noChangeArrowheads="1"/>
          </p:cNvSpPr>
          <p:nvPr/>
        </p:nvSpPr>
        <p:spPr bwMode="auto">
          <a:xfrm>
            <a:off x="-2373421" y="13156"/>
            <a:ext cx="1456542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p:cNvSpPr/>
          <p:nvPr/>
        </p:nvSpPr>
        <p:spPr>
          <a:xfrm>
            <a:off x="5452872" y="1146831"/>
            <a:ext cx="6096000" cy="3914918"/>
          </a:xfrm>
          <a:prstGeom prst="rect">
            <a:avLst/>
          </a:prstGeom>
        </p:spPr>
        <p:txBody>
          <a:bodyPr>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Resistor color code = ­­­­­­­­­­­­­­­__</a:t>
            </a:r>
            <a:r>
              <a:rPr lang="en-US" u="sng" dirty="0">
                <a:latin typeface="Calibri" panose="020F0502020204030204" pitchFamily="34" charset="0"/>
                <a:ea typeface="Calibri" panose="020F0502020204030204" pitchFamily="34" charset="0"/>
                <a:cs typeface="Times New Roman" panose="02020603050405020304" pitchFamily="18" charset="0"/>
              </a:rPr>
              <a:t>Brown – Black – Red - Gold</a:t>
            </a:r>
            <a:r>
              <a:rPr lang="en-US" dirty="0">
                <a:latin typeface="Calibri" panose="020F0502020204030204" pitchFamily="34" charset="0"/>
                <a:ea typeface="Calibri" panose="020F0502020204030204" pitchFamily="34" charset="0"/>
                <a:cs typeface="Times New Roman" panose="02020603050405020304" pitchFamily="18" charset="0"/>
              </a:rPr>
              <a:t>_</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Resistor value = __</a:t>
            </a:r>
            <a:r>
              <a:rPr lang="en-US" u="sng" dirty="0">
                <a:latin typeface="Calibri" panose="020F0502020204030204" pitchFamily="34" charset="0"/>
                <a:ea typeface="Calibri" panose="020F0502020204030204" pitchFamily="34" charset="0"/>
                <a:cs typeface="Times New Roman" panose="02020603050405020304" pitchFamily="18" charset="0"/>
              </a:rPr>
              <a:t>1 KΩ</a:t>
            </a:r>
            <a:r>
              <a:rPr lang="en-US" dirty="0">
                <a:latin typeface="Calibri" panose="020F0502020204030204" pitchFamily="34" charset="0"/>
                <a:ea typeface="Calibri" panose="020F0502020204030204" pitchFamily="34" charset="0"/>
                <a:cs typeface="Times New Roman" panose="02020603050405020304" pitchFamily="18" charset="0"/>
              </a:rPr>
              <a:t>________________________</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Resistor tolerance = ___</a:t>
            </a:r>
            <a:r>
              <a:rPr lang="en-US" u="sng" dirty="0">
                <a:latin typeface="Calibri" panose="020F0502020204030204" pitchFamily="34" charset="0"/>
                <a:ea typeface="Calibri" panose="020F0502020204030204" pitchFamily="34" charset="0"/>
                <a:cs typeface="Times New Roman" panose="02020603050405020304" pitchFamily="18" charset="0"/>
              </a:rPr>
              <a:t>+/- 5%</a:t>
            </a:r>
            <a:r>
              <a:rPr lang="en-US" dirty="0">
                <a:latin typeface="Calibri" panose="020F0502020204030204" pitchFamily="34" charset="0"/>
                <a:ea typeface="Calibri" panose="020F0502020204030204" pitchFamily="34" charset="0"/>
                <a:cs typeface="Times New Roman" panose="02020603050405020304" pitchFamily="18" charset="0"/>
              </a:rPr>
              <a:t>__________________</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Smallest resistance = ­­­­­­­­­­­­­­­___</a:t>
            </a:r>
            <a:r>
              <a:rPr lang="en-US" u="sng" dirty="0">
                <a:latin typeface="Calibri" panose="020F0502020204030204" pitchFamily="34" charset="0"/>
                <a:ea typeface="Calibri" panose="020F0502020204030204" pitchFamily="34" charset="0"/>
                <a:cs typeface="Times New Roman" panose="02020603050405020304" pitchFamily="18" charset="0"/>
              </a:rPr>
              <a:t>.9788 KΩ</a:t>
            </a:r>
            <a:r>
              <a:rPr lang="en-US" dirty="0">
                <a:latin typeface="Calibri" panose="020F0502020204030204" pitchFamily="34" charset="0"/>
                <a:ea typeface="Calibri" panose="020F0502020204030204" pitchFamily="34" charset="0"/>
                <a:cs typeface="Times New Roman" panose="02020603050405020304" pitchFamily="18" charset="0"/>
              </a:rPr>
              <a:t>_________________</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Largest resistance = ___</a:t>
            </a:r>
            <a:r>
              <a:rPr lang="en-US" u="sng" dirty="0">
                <a:latin typeface="Calibri" panose="020F0502020204030204" pitchFamily="34" charset="0"/>
                <a:ea typeface="Calibri" panose="020F0502020204030204" pitchFamily="34" charset="0"/>
                <a:cs typeface="Times New Roman" panose="02020603050405020304" pitchFamily="18" charset="0"/>
              </a:rPr>
              <a:t>1.0182 KΩ_________________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Average resistance = </a:t>
            </a:r>
            <a:r>
              <a:rPr lang="en-US" u="sng" dirty="0">
                <a:latin typeface="Calibri" panose="020F0502020204030204" pitchFamily="34" charset="0"/>
                <a:ea typeface="Calibri" panose="020F0502020204030204" pitchFamily="34" charset="0"/>
                <a:cs typeface="Times New Roman" panose="02020603050405020304" pitchFamily="18" charset="0"/>
              </a:rPr>
              <a:t>__.99045 KΩ__________________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Standard Deviation = </a:t>
            </a:r>
            <a:r>
              <a:rPr lang="en-US" u="sng" dirty="0">
                <a:latin typeface="Calibri" panose="020F0502020204030204" pitchFamily="34" charset="0"/>
                <a:ea typeface="Calibri" panose="020F0502020204030204" pitchFamily="34" charset="0"/>
                <a:cs typeface="Times New Roman" panose="02020603050405020304" pitchFamily="18" charset="0"/>
              </a:rPr>
              <a:t>__.010457376 KΩ______________</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Do any of your resistor values exceed the part tolerance? _</a:t>
            </a:r>
            <a:r>
              <a:rPr lang="en-US" u="sng" dirty="0">
                <a:latin typeface="Calibri" panose="020F0502020204030204" pitchFamily="34" charset="0"/>
                <a:ea typeface="Calibri" panose="020F0502020204030204" pitchFamily="34" charset="0"/>
                <a:cs typeface="Times New Roman" panose="02020603050405020304" pitchFamily="18" charset="0"/>
              </a:rPr>
              <a:t>NO</a:t>
            </a:r>
            <a:r>
              <a:rPr lang="en-US" dirty="0">
                <a:latin typeface="Calibri" panose="020F0502020204030204" pitchFamily="34" charset="0"/>
                <a:ea typeface="Calibri" panose="020F0502020204030204" pitchFamily="34" charset="0"/>
                <a:cs typeface="Times New Roman" panose="02020603050405020304" pitchFamily="18" charset="0"/>
              </a:rPr>
              <a:t>___</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+/- 5% = .950 to 1.05 KΩ</a:t>
            </a:r>
          </a:p>
        </p:txBody>
      </p:sp>
      <p:sp>
        <p:nvSpPr>
          <p:cNvPr id="7" name="TextBox 6"/>
          <p:cNvSpPr txBox="1"/>
          <p:nvPr/>
        </p:nvSpPr>
        <p:spPr>
          <a:xfrm>
            <a:off x="2358003" y="259377"/>
            <a:ext cx="708848" cy="369332"/>
          </a:xfrm>
          <a:prstGeom prst="rect">
            <a:avLst/>
          </a:prstGeom>
          <a:noFill/>
        </p:spPr>
        <p:txBody>
          <a:bodyPr wrap="none" rtlCol="0">
            <a:spAutoFit/>
          </a:bodyPr>
          <a:lstStyle/>
          <a:p>
            <a:r>
              <a:rPr lang="en-US" dirty="0"/>
              <a:t>Data:</a:t>
            </a:r>
          </a:p>
        </p:txBody>
      </p:sp>
      <p:sp>
        <p:nvSpPr>
          <p:cNvPr id="8" name="TextBox 7"/>
          <p:cNvSpPr txBox="1"/>
          <p:nvPr/>
        </p:nvSpPr>
        <p:spPr>
          <a:xfrm>
            <a:off x="7470648" y="259377"/>
            <a:ext cx="931986" cy="369332"/>
          </a:xfrm>
          <a:prstGeom prst="rect">
            <a:avLst/>
          </a:prstGeom>
          <a:noFill/>
        </p:spPr>
        <p:txBody>
          <a:bodyPr wrap="none" rtlCol="0">
            <a:spAutoFit/>
          </a:bodyPr>
          <a:lstStyle/>
          <a:p>
            <a:r>
              <a:rPr lang="en-US" dirty="0"/>
              <a:t>Results:</a:t>
            </a:r>
          </a:p>
        </p:txBody>
      </p:sp>
      <p:sp>
        <p:nvSpPr>
          <p:cNvPr id="9" name="Rectangle 8"/>
          <p:cNvSpPr/>
          <p:nvPr/>
        </p:nvSpPr>
        <p:spPr>
          <a:xfrm>
            <a:off x="1100328" y="5847626"/>
            <a:ext cx="10009632"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Observations: We observed the precise resistance of (20) 1 KΩ resistors to the ten-thousandth KΩ._We measured ohms with a digital multimeter . The standard deviation came to .010457376 KΩ.</a:t>
            </a:r>
            <a:endParaRPr lang="en-US" dirty="0"/>
          </a:p>
        </p:txBody>
      </p:sp>
    </p:spTree>
    <p:extLst>
      <p:ext uri="{BB962C8B-B14F-4D97-AF65-F5344CB8AC3E}">
        <p14:creationId xmlns:p14="http://schemas.microsoft.com/office/powerpoint/2010/main" val="1016069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10 – Series/Parallel Capacitors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4/20/17</a:t>
            </a:r>
            <a:endParaRPr lang="en-US" dirty="0"/>
          </a:p>
          <a:p>
            <a:r>
              <a:rPr lang="en-US" dirty="0"/>
              <a:t>Jason Block, Rachel Herman</a:t>
            </a:r>
          </a:p>
          <a:p>
            <a:r>
              <a:rPr lang="en-US" dirty="0"/>
              <a:t>Purpose: </a:t>
            </a:r>
            <a:r>
              <a:rPr lang="en-US" dirty="0"/>
              <a:t>Experiment with series circuits and parallel combinations of capacitors</a:t>
            </a:r>
            <a:r>
              <a:rPr lang="en-US" dirty="0" smtClean="0"/>
              <a:t>.</a:t>
            </a:r>
          </a:p>
          <a:p>
            <a:r>
              <a:rPr lang="en-US" dirty="0" smtClean="0"/>
              <a:t>Materials</a:t>
            </a:r>
            <a:r>
              <a:rPr lang="en-US" dirty="0"/>
              <a:t>: 1 – </a:t>
            </a:r>
            <a:r>
              <a:rPr lang="en-US" dirty="0" smtClean="0"/>
              <a:t>LCR Meter – LCR-819, </a:t>
            </a:r>
            <a:r>
              <a:rPr lang="en-US" dirty="0"/>
              <a:t>1 each of the </a:t>
            </a:r>
            <a:r>
              <a:rPr lang="en-US" dirty="0" smtClean="0"/>
              <a:t>following: </a:t>
            </a:r>
            <a:r>
              <a:rPr lang="en-US" dirty="0"/>
              <a:t>10uF, 22uF and 47uF </a:t>
            </a:r>
            <a:endParaRPr lang="en-US" dirty="0"/>
          </a:p>
          <a:p>
            <a:r>
              <a:rPr lang="en-US" dirty="0" smtClean="0"/>
              <a:t>Procedure: </a:t>
            </a:r>
            <a:r>
              <a:rPr lang="en-US" dirty="0"/>
              <a:t>Measure and record the capacitance of each capacitor using the LCR meter.  Connect the capacitors as  shown in Figure 1 and measure and record the total capacitance, CT.  Then connect the capacitors as shown in Figure 2 and measure and record the total capacitance, CT.  </a:t>
            </a:r>
          </a:p>
          <a:p>
            <a:endParaRPr lang="en-US" dirty="0"/>
          </a:p>
        </p:txBody>
      </p:sp>
    </p:spTree>
    <p:extLst>
      <p:ext uri="{BB962C8B-B14F-4D97-AF65-F5344CB8AC3E}">
        <p14:creationId xmlns:p14="http://schemas.microsoft.com/office/powerpoint/2010/main" val="3348106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194" y="749301"/>
            <a:ext cx="12001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24" y="1192214"/>
            <a:ext cx="2362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163984845"/>
              </p:ext>
            </p:extLst>
          </p:nvPr>
        </p:nvGraphicFramePr>
        <p:xfrm>
          <a:off x="1617969" y="2693604"/>
          <a:ext cx="2260600" cy="952500"/>
        </p:xfrm>
        <a:graphic>
          <a:graphicData uri="http://schemas.openxmlformats.org/drawingml/2006/table">
            <a:tbl>
              <a:tblPr firstRow="1" firstCol="1" bandRow="1">
                <a:tableStyleId>{5C22544A-7EE6-4342-B048-85BDC9FD1C3A}</a:tableStyleId>
              </a:tblPr>
              <a:tblGrid>
                <a:gridCol w="466725"/>
                <a:gridCol w="800100"/>
                <a:gridCol w="993775"/>
              </a:tblGrid>
              <a:tr h="190500">
                <a:tc>
                  <a:txBody>
                    <a:bodyPr/>
                    <a:lstStyle/>
                    <a:p>
                      <a:pPr algn="ctr"/>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Expected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10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7.342 </a:t>
                      </a:r>
                      <a:r>
                        <a:rPr lang="en-US" sz="1100" dirty="0" err="1">
                          <a:effectLst/>
                        </a:rPr>
                        <a:t>uF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22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19.470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47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37.562 </a:t>
                      </a:r>
                      <a:r>
                        <a:rPr lang="en-US" sz="1100" dirty="0" err="1">
                          <a:effectLst/>
                        </a:rPr>
                        <a:t>uF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5.9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4.678 </a:t>
                      </a:r>
                      <a:r>
                        <a:rPr lang="en-US" sz="1100" dirty="0" err="1">
                          <a:effectLst/>
                        </a:rPr>
                        <a:t>uF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64317414"/>
              </p:ext>
            </p:extLst>
          </p:nvPr>
        </p:nvGraphicFramePr>
        <p:xfrm>
          <a:off x="7369124" y="2611054"/>
          <a:ext cx="2238375" cy="1035050"/>
        </p:xfrm>
        <a:graphic>
          <a:graphicData uri="http://schemas.openxmlformats.org/drawingml/2006/table">
            <a:tbl>
              <a:tblPr firstRow="1" firstCol="1" bandRow="1">
                <a:tableStyleId>{5C22544A-7EE6-4342-B048-85BDC9FD1C3A}</a:tableStyleId>
              </a:tblPr>
              <a:tblGrid>
                <a:gridCol w="466725"/>
                <a:gridCol w="800100"/>
                <a:gridCol w="971550"/>
              </a:tblGrid>
              <a:tr h="207010">
                <a:tc>
                  <a:txBody>
                    <a:bodyPr/>
                    <a:lstStyle/>
                    <a:p>
                      <a:pPr algn="ctr"/>
                      <a:endParaRPr lang="en-US" sz="1000" dirty="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Expected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7010">
                <a:tc>
                  <a:txBody>
                    <a:bodyPr/>
                    <a:lstStyle/>
                    <a:p>
                      <a:pPr marL="0" marR="0" algn="ctr">
                        <a:lnSpc>
                          <a:spcPct val="115000"/>
                        </a:lnSpc>
                        <a:spcBef>
                          <a:spcPts val="0"/>
                        </a:spcBef>
                        <a:spcAft>
                          <a:spcPts val="0"/>
                        </a:spcAft>
                      </a:pPr>
                      <a:r>
                        <a:rPr lang="en-US" sz="1100">
                          <a:effectLst/>
                        </a:rPr>
                        <a:t>C1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10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6.865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7010">
                <a:tc>
                  <a:txBody>
                    <a:bodyPr/>
                    <a:lstStyle/>
                    <a:p>
                      <a:pPr marL="0" marR="0" algn="ctr">
                        <a:lnSpc>
                          <a:spcPct val="115000"/>
                        </a:lnSpc>
                        <a:spcBef>
                          <a:spcPts val="0"/>
                        </a:spcBef>
                        <a:spcAft>
                          <a:spcPts val="0"/>
                        </a:spcAft>
                      </a:pPr>
                      <a:r>
                        <a:rPr lang="en-US" sz="1100">
                          <a:effectLst/>
                        </a:rPr>
                        <a:t>C2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22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20.466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7010">
                <a:tc>
                  <a:txBody>
                    <a:bodyPr/>
                    <a:lstStyle/>
                    <a:p>
                      <a:pPr marL="0" marR="0" algn="ctr">
                        <a:lnSpc>
                          <a:spcPct val="115000"/>
                        </a:lnSpc>
                        <a:spcBef>
                          <a:spcPts val="0"/>
                        </a:spcBef>
                        <a:spcAft>
                          <a:spcPts val="0"/>
                        </a:spcAft>
                      </a:pPr>
                      <a:r>
                        <a:rPr lang="en-US" sz="1100">
                          <a:effectLst/>
                        </a:rPr>
                        <a:t>C3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47 uF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46.212 </a:t>
                      </a:r>
                      <a:r>
                        <a:rPr lang="en-US" sz="1100" dirty="0" err="1">
                          <a:effectLst/>
                        </a:rPr>
                        <a:t>uF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7010">
                <a:tc>
                  <a:txBody>
                    <a:bodyPr/>
                    <a:lstStyle/>
                    <a:p>
                      <a:pPr marL="0" marR="0" algn="ctr">
                        <a:lnSpc>
                          <a:spcPct val="115000"/>
                        </a:lnSpc>
                        <a:spcBef>
                          <a:spcPts val="0"/>
                        </a:spcBef>
                        <a:spcAft>
                          <a:spcPts val="0"/>
                        </a:spcAft>
                      </a:pPr>
                      <a:r>
                        <a:rPr lang="en-US" sz="1100">
                          <a:effectLst/>
                        </a:rPr>
                        <a:t>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a:t>
                      </a:r>
                      <a:r>
                        <a:rPr lang="en-US" sz="1100" dirty="0" smtClean="0">
                          <a:effectLst/>
                        </a:rPr>
                        <a:t>5.9 </a:t>
                      </a:r>
                      <a:r>
                        <a:rPr lang="en-US" sz="1100" dirty="0" err="1">
                          <a:effectLst/>
                        </a:rPr>
                        <a:t>uF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a:t>
                      </a:r>
                      <a:r>
                        <a:rPr lang="en-US" sz="1100" dirty="0" smtClean="0">
                          <a:effectLst/>
                        </a:rPr>
                        <a:t>5.964 </a:t>
                      </a:r>
                      <a:r>
                        <a:rPr lang="en-US" sz="1100" dirty="0" err="1">
                          <a:effectLst/>
                        </a:rPr>
                        <a:t>uF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10" name="TextBox 9"/>
          <p:cNvSpPr txBox="1"/>
          <p:nvPr/>
        </p:nvSpPr>
        <p:spPr>
          <a:xfrm>
            <a:off x="2278428" y="293643"/>
            <a:ext cx="939681" cy="369332"/>
          </a:xfrm>
          <a:prstGeom prst="rect">
            <a:avLst/>
          </a:prstGeom>
          <a:noFill/>
        </p:spPr>
        <p:txBody>
          <a:bodyPr wrap="none" rtlCol="0">
            <a:spAutoFit/>
          </a:bodyPr>
          <a:lstStyle/>
          <a:p>
            <a:r>
              <a:rPr lang="en-US" dirty="0" smtClean="0"/>
              <a:t>Figure 1</a:t>
            </a:r>
            <a:endParaRPr lang="en-US" dirty="0"/>
          </a:p>
        </p:txBody>
      </p:sp>
      <p:sp>
        <p:nvSpPr>
          <p:cNvPr id="11" name="TextBox 10"/>
          <p:cNvSpPr txBox="1"/>
          <p:nvPr/>
        </p:nvSpPr>
        <p:spPr>
          <a:xfrm>
            <a:off x="8011257" y="379969"/>
            <a:ext cx="954107" cy="369332"/>
          </a:xfrm>
          <a:prstGeom prst="rect">
            <a:avLst/>
          </a:prstGeom>
          <a:noFill/>
        </p:spPr>
        <p:txBody>
          <a:bodyPr wrap="none" rtlCol="0">
            <a:spAutoFit/>
          </a:bodyPr>
          <a:lstStyle/>
          <a:p>
            <a:r>
              <a:rPr lang="en-US" dirty="0" smtClean="0"/>
              <a:t>Figure 2</a:t>
            </a:r>
            <a:endParaRPr lang="en-US" dirty="0"/>
          </a:p>
        </p:txBody>
      </p:sp>
      <p:sp>
        <p:nvSpPr>
          <p:cNvPr id="12" name="Rectangle 11"/>
          <p:cNvSpPr/>
          <p:nvPr/>
        </p:nvSpPr>
        <p:spPr>
          <a:xfrm>
            <a:off x="1617968" y="4460990"/>
            <a:ext cx="8113355" cy="1200329"/>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Observations: In this lab we measured the values of capacitors using an LCR meter. The </a:t>
            </a:r>
            <a:r>
              <a:rPr lang="en-US" dirty="0">
                <a:latin typeface="Calibri" panose="020F0502020204030204" pitchFamily="34" charset="0"/>
                <a:ea typeface="Calibri" panose="020F0502020204030204" pitchFamily="34" charset="0"/>
                <a:cs typeface="Times New Roman" panose="02020603050405020304" pitchFamily="18" charset="0"/>
              </a:rPr>
              <a:t>measured values from the LCR meter were a bit lower than the expected values for the series and parallel circuits. The total value was a bit less than the expected value that we got from using equations from the </a:t>
            </a:r>
            <a:r>
              <a:rPr lang="en-US" dirty="0" smtClean="0">
                <a:latin typeface="Calibri" panose="020F0502020204030204" pitchFamily="34" charset="0"/>
                <a:ea typeface="Calibri" panose="020F0502020204030204" pitchFamily="34" charset="0"/>
                <a:cs typeface="Times New Roman" panose="02020603050405020304" pitchFamily="18" charset="0"/>
              </a:rPr>
              <a:t>book.</a:t>
            </a:r>
            <a:endParaRPr lang="en-US" dirty="0"/>
          </a:p>
        </p:txBody>
      </p:sp>
    </p:spTree>
    <p:extLst>
      <p:ext uri="{BB962C8B-B14F-4D97-AF65-F5344CB8AC3E}">
        <p14:creationId xmlns:p14="http://schemas.microsoft.com/office/powerpoint/2010/main" val="2140891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10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86866" y="2292971"/>
            <a:ext cx="4818267" cy="3613701"/>
          </a:xfrm>
          <a:prstGeom prst="rect">
            <a:avLst/>
          </a:prstGeom>
        </p:spPr>
      </p:pic>
    </p:spTree>
    <p:extLst>
      <p:ext uri="{BB962C8B-B14F-4D97-AF65-F5344CB8AC3E}">
        <p14:creationId xmlns:p14="http://schemas.microsoft.com/office/powerpoint/2010/main" val="3848767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11 – RC Lab</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4/27/17</a:t>
            </a:r>
            <a:endParaRPr lang="en-US" dirty="0"/>
          </a:p>
          <a:p>
            <a:r>
              <a:rPr lang="en-US" dirty="0"/>
              <a:t>Jason Block, Rachel Herman</a:t>
            </a:r>
          </a:p>
          <a:p>
            <a:r>
              <a:rPr lang="en-US" dirty="0"/>
              <a:t>Purpose</a:t>
            </a:r>
            <a:r>
              <a:rPr lang="en-US" dirty="0" smtClean="0"/>
              <a:t>: </a:t>
            </a:r>
            <a:r>
              <a:rPr lang="en-US" dirty="0"/>
              <a:t>Experiment with RC (Resistor &amp; Capacitor) circuits</a:t>
            </a:r>
            <a:r>
              <a:rPr lang="en-US" dirty="0" smtClean="0"/>
              <a:t>.</a:t>
            </a:r>
            <a:endParaRPr lang="en-US" dirty="0"/>
          </a:p>
          <a:p>
            <a:r>
              <a:rPr lang="en-US" dirty="0"/>
              <a:t>Materials</a:t>
            </a:r>
            <a:r>
              <a:rPr lang="en-US" dirty="0" smtClean="0"/>
              <a:t>:</a:t>
            </a:r>
            <a:r>
              <a:rPr lang="en-US" dirty="0"/>
              <a:t> Digital </a:t>
            </a:r>
            <a:r>
              <a:rPr lang="en-US" dirty="0" err="1" smtClean="0"/>
              <a:t>Multimeter</a:t>
            </a:r>
            <a:r>
              <a:rPr lang="en-US" dirty="0" smtClean="0"/>
              <a:t>, LCR </a:t>
            </a:r>
            <a:r>
              <a:rPr lang="en-US" dirty="0"/>
              <a:t>Meter – LCR-819, </a:t>
            </a:r>
            <a:r>
              <a:rPr lang="en-US" dirty="0" smtClean="0"/>
              <a:t>Oscilloscope – TDS-220, Function Generator – GFG-8210, 1 – 1k</a:t>
            </a:r>
            <a:r>
              <a:rPr lang="el-GR" dirty="0" smtClean="0"/>
              <a:t>Ω</a:t>
            </a:r>
            <a:r>
              <a:rPr lang="en-US" dirty="0" smtClean="0"/>
              <a:t> resistor, 1 </a:t>
            </a:r>
            <a:r>
              <a:rPr lang="en-US" dirty="0"/>
              <a:t>each of the </a:t>
            </a:r>
            <a:r>
              <a:rPr lang="en-US" dirty="0" smtClean="0"/>
              <a:t>following: </a:t>
            </a:r>
            <a:r>
              <a:rPr lang="en-US" dirty="0"/>
              <a:t>0.47uF, 1uF and 2.2uF </a:t>
            </a:r>
            <a:endParaRPr lang="en-US" dirty="0" smtClean="0"/>
          </a:p>
          <a:p>
            <a:r>
              <a:rPr lang="en-US" dirty="0" smtClean="0"/>
              <a:t>Procedure:</a:t>
            </a:r>
            <a:r>
              <a:rPr lang="en-US" dirty="0"/>
              <a:t> Measure and record the resistor value using the DMM and measure and record the capacitor values using the LCR meter in Table 1.  Connect the resistor and capacitor as shown in Figure 1.  Connect the Function Generator to the input at V1 and connect Channel 1 of the Oscilloscope to the input and Channel 2 to the output. Adjust the voltage of the Function Generator to 1Vpp at the frequencies shown in Table 2. Measure the input and output voltages using the Oscilloscope. Record the results in Table </a:t>
            </a:r>
            <a:r>
              <a:rPr lang="en-US" dirty="0" smtClean="0"/>
              <a:t>2. Change </a:t>
            </a:r>
            <a:r>
              <a:rPr lang="en-US" dirty="0"/>
              <a:t>the capacitor and </a:t>
            </a:r>
            <a:r>
              <a:rPr lang="en-US" dirty="0" smtClean="0"/>
              <a:t>retest.</a:t>
            </a:r>
            <a:endParaRPr lang="en-US" dirty="0"/>
          </a:p>
          <a:p>
            <a:endParaRPr lang="en-US" dirty="0"/>
          </a:p>
        </p:txBody>
      </p:sp>
    </p:spTree>
    <p:extLst>
      <p:ext uri="{BB962C8B-B14F-4D97-AF65-F5344CB8AC3E}">
        <p14:creationId xmlns:p14="http://schemas.microsoft.com/office/powerpoint/2010/main" val="1800854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601" y="919163"/>
            <a:ext cx="1543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592588384"/>
              </p:ext>
            </p:extLst>
          </p:nvPr>
        </p:nvGraphicFramePr>
        <p:xfrm>
          <a:off x="742054" y="2451472"/>
          <a:ext cx="3018146" cy="1143000"/>
        </p:xfrm>
        <a:graphic>
          <a:graphicData uri="http://schemas.openxmlformats.org/drawingml/2006/table">
            <a:tbl>
              <a:tblPr firstRow="1" firstCol="1" bandRow="1">
                <a:tableStyleId>{5C22544A-7EE6-4342-B048-85BDC9FD1C3A}</a:tableStyleId>
              </a:tblPr>
              <a:tblGrid>
                <a:gridCol w="693231"/>
                <a:gridCol w="999760"/>
                <a:gridCol w="1325155"/>
              </a:tblGrid>
              <a:tr h="190500">
                <a:tc>
                  <a:txBody>
                    <a:bodyPr/>
                    <a:lstStyle/>
                    <a:p>
                      <a:pPr algn="ctr"/>
                      <a:endParaRPr lang="en-US" sz="1000" dirty="0">
                        <a:effectLst/>
                        <a:latin typeface="Calibri" panose="020F0502020204030204" pitchFamily="34" charset="0"/>
                      </a:endParaRPr>
                    </a:p>
                  </a:txBody>
                  <a:tcPr marL="68580" marR="68580" marT="0" marB="0" anchor="b"/>
                </a:tc>
                <a:tc gridSpan="2">
                  <a:txBody>
                    <a:bodyPr/>
                    <a:lstStyle/>
                    <a:p>
                      <a:pPr marL="0" marR="0" algn="ctr">
                        <a:lnSpc>
                          <a:spcPct val="115000"/>
                        </a:lnSpc>
                        <a:spcBef>
                          <a:spcPts val="0"/>
                        </a:spcBef>
                        <a:spcAft>
                          <a:spcPts val="0"/>
                        </a:spcAft>
                      </a:pPr>
                      <a:r>
                        <a:rPr lang="en-US" sz="1100" dirty="0">
                          <a:effectLst/>
                        </a:rPr>
                        <a:t>Capacitance or Resistance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r>
              <a:tr h="190500">
                <a:tc>
                  <a:txBody>
                    <a:bodyPr/>
                    <a:lstStyle/>
                    <a:p>
                      <a:pPr algn="ctr"/>
                      <a:endParaRPr lang="en-US" sz="100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Expected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Measured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0.47µf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0.4681 µf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1µf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.995 µf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C3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2.2µf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2.136 µf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ct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1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 .9874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88765606"/>
              </p:ext>
            </p:extLst>
          </p:nvPr>
        </p:nvGraphicFramePr>
        <p:xfrm>
          <a:off x="4109886" y="570269"/>
          <a:ext cx="7698660" cy="5781377"/>
        </p:xfrm>
        <a:graphic>
          <a:graphicData uri="http://schemas.openxmlformats.org/drawingml/2006/table">
            <a:tbl>
              <a:tblPr>
                <a:tableStyleId>{5C22544A-7EE6-4342-B048-85BDC9FD1C3A}</a:tableStyleId>
              </a:tblPr>
              <a:tblGrid>
                <a:gridCol w="769866"/>
                <a:gridCol w="769866"/>
                <a:gridCol w="769866"/>
                <a:gridCol w="769866"/>
                <a:gridCol w="769866"/>
                <a:gridCol w="769866"/>
                <a:gridCol w="769866"/>
                <a:gridCol w="769866"/>
                <a:gridCol w="769866"/>
                <a:gridCol w="769866"/>
              </a:tblGrid>
              <a:tr h="231754">
                <a:tc>
                  <a:txBody>
                    <a:bodyPr/>
                    <a:lstStyle/>
                    <a:p>
                      <a:pPr algn="l" fontAlgn="b"/>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41AEBD"/>
                    </a:solidFill>
                  </a:tcPr>
                </a:tc>
                <a:tc gridSpan="3">
                  <a:txBody>
                    <a:bodyPr/>
                    <a:lstStyle/>
                    <a:p>
                      <a:pPr algn="ctr" fontAlgn="ctr"/>
                      <a:r>
                        <a:rPr lang="en-US" sz="1000" u="none" strike="noStrike" dirty="0">
                          <a:solidFill>
                            <a:schemeClr val="tx1"/>
                          </a:solidFill>
                          <a:effectLst/>
                        </a:rPr>
                        <a:t>Output Voltage C =  0.47 µf</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solidFill>
                            <a:schemeClr val="tx1"/>
                          </a:solidFill>
                          <a:effectLst/>
                        </a:rPr>
                        <a:t>Output Voltage C = 1µf</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solidFill>
                            <a:schemeClr val="tx1"/>
                          </a:solidFill>
                          <a:effectLst/>
                        </a:rPr>
                        <a:t>Output Voltage C = 2.2 µf</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hMerge="1">
                  <a:txBody>
                    <a:bodyPr/>
                    <a:lstStyle/>
                    <a:p>
                      <a:endParaRPr lang="en-US"/>
                    </a:p>
                  </a:txBody>
                  <a:tcPr/>
                </a:tc>
              </a:tr>
              <a:tr h="231754">
                <a:tc>
                  <a:txBody>
                    <a:bodyPr/>
                    <a:lstStyle/>
                    <a:p>
                      <a:pPr algn="l" fontAlgn="b"/>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41AEBD"/>
                    </a:solidFill>
                  </a:tcPr>
                </a:tc>
                <a:tc>
                  <a:txBody>
                    <a:bodyPr/>
                    <a:lstStyle/>
                    <a:p>
                      <a:pPr algn="ctr" fontAlgn="ctr"/>
                      <a:r>
                        <a:rPr lang="en-US" sz="1000" u="none" strike="noStrike" dirty="0">
                          <a:solidFill>
                            <a:schemeClr val="tx1"/>
                          </a:solidFill>
                          <a:effectLst/>
                        </a:rPr>
                        <a:t>Expected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gridSpan="2">
                  <a:txBody>
                    <a:bodyPr/>
                    <a:lstStyle/>
                    <a:p>
                      <a:pPr algn="ctr" fontAlgn="ctr"/>
                      <a:r>
                        <a:rPr lang="en-US" sz="1000" u="none" strike="noStrike" dirty="0">
                          <a:solidFill>
                            <a:schemeClr val="tx1"/>
                          </a:solidFill>
                          <a:effectLst/>
                        </a:rPr>
                        <a:t>Measured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a:txBody>
                    <a:bodyPr/>
                    <a:lstStyle/>
                    <a:p>
                      <a:pPr algn="ctr" fontAlgn="ctr"/>
                      <a:r>
                        <a:rPr lang="en-US" sz="1000" u="none" strike="noStrike" dirty="0">
                          <a:solidFill>
                            <a:schemeClr val="tx1"/>
                          </a:solidFill>
                          <a:effectLst/>
                        </a:rPr>
                        <a:t>Expected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gridSpan="2">
                  <a:txBody>
                    <a:bodyPr/>
                    <a:lstStyle/>
                    <a:p>
                      <a:pPr algn="ctr" fontAlgn="ctr"/>
                      <a:r>
                        <a:rPr lang="en-US" sz="1000" u="none" strike="noStrike" dirty="0">
                          <a:solidFill>
                            <a:schemeClr val="tx1"/>
                          </a:solidFill>
                          <a:effectLst/>
                        </a:rPr>
                        <a:t>Measured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a:txBody>
                    <a:bodyPr/>
                    <a:lstStyle/>
                    <a:p>
                      <a:pPr algn="ctr" fontAlgn="ctr"/>
                      <a:r>
                        <a:rPr lang="en-US" sz="1000" u="none" strike="noStrike" dirty="0">
                          <a:solidFill>
                            <a:schemeClr val="tx1"/>
                          </a:solidFill>
                          <a:effectLst/>
                        </a:rPr>
                        <a:t>Expected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gridSpan="2">
                  <a:txBody>
                    <a:bodyPr/>
                    <a:lstStyle/>
                    <a:p>
                      <a:pPr algn="ctr" fontAlgn="ctr"/>
                      <a:r>
                        <a:rPr lang="en-US" sz="1000" u="none" strike="noStrike" dirty="0">
                          <a:solidFill>
                            <a:schemeClr val="tx1"/>
                          </a:solidFill>
                          <a:effectLst/>
                        </a:rPr>
                        <a:t>Measured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r>
              <a:tr h="451035">
                <a:tc>
                  <a:txBody>
                    <a:bodyPr/>
                    <a:lstStyle/>
                    <a:p>
                      <a:pPr algn="ctr" fontAlgn="ctr"/>
                      <a:r>
                        <a:rPr lang="en-US" sz="1000" u="none" strike="noStrike" dirty="0">
                          <a:solidFill>
                            <a:schemeClr val="tx1"/>
                          </a:solidFill>
                          <a:effectLst/>
                        </a:rPr>
                        <a:t>Frequency</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Input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Input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Input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r>
              <a:tr h="231754">
                <a:tc>
                  <a:txBody>
                    <a:bodyPr/>
                    <a:lstStyle/>
                    <a:p>
                      <a:pPr algn="ctr" fontAlgn="ctr"/>
                      <a:r>
                        <a:rPr lang="en-US" sz="1000" u="none" strike="noStrike" dirty="0">
                          <a:solidFill>
                            <a:schemeClr val="tx1"/>
                          </a:solidFill>
                          <a:effectLst/>
                        </a:rPr>
                        <a:t>10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0.9995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 </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0.9996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0.9980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0.9981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0.9905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0.9924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50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0.9892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0.9901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0.9540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a:effectLst/>
                        </a:rPr>
                        <a:t>0.9566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0.8227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0.8587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100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0.9590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0.9623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0.8468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0.8541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0.5863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0.6423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200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0.8611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0.8705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0.6228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0.6344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0.3402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0.3864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300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0.7486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0.7627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0.4688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0.4801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0.2345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0.2691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400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0.6463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0.6625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0.3698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0.3796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0.1780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0.2051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500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0.5609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0.5776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0.3034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0.3119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0.1432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0.1653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600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0.4916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0.5079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0.2565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0.2639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0.1197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0.1383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700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0.4356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0.4511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0.2218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0.2283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0.1028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0.1188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800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0.3899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0.4045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0.1952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0.2011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0.0901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0.1041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900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0.3523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0.3659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0.1742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0.1794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0.0801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0.0927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1,000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0.3208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0.3335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0.1572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0.1619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0.0721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0.0835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2,000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effectLst/>
                        </a:rPr>
                        <a:t>0.1670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0.1742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0.0793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0.0818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0.0361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0.0418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3,000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0.1122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0.1171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0.0531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0.0546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0.0241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0.0279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4,000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effectLst/>
                        </a:rPr>
                        <a:t>0.0843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0.0881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0.0397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0.0411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0.0181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0.0209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5,000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0.0676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0.0705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0.0318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0.0328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0.0144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0.0167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6,000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effectLst/>
                        </a:rPr>
                        <a:t>0.0563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0.0265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0.0273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0.0121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0.0139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7,000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0.0483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0.0504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0.0227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0.0234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0.0103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0.0119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8,000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effectLst/>
                        </a:rPr>
                        <a:t>0.0423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0.0441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0.0199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0.0205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dirty="0">
                          <a:effectLst/>
                        </a:rPr>
                        <a:t>0.0091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0.0104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31754">
                <a:tc>
                  <a:txBody>
                    <a:bodyPr/>
                    <a:lstStyle/>
                    <a:p>
                      <a:pPr algn="ctr" fontAlgn="ctr"/>
                      <a:r>
                        <a:rPr lang="en-US" sz="1000" u="none" strike="noStrike" dirty="0">
                          <a:solidFill>
                            <a:schemeClr val="tx1"/>
                          </a:solidFill>
                          <a:effectLst/>
                        </a:rPr>
                        <a:t>9,000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effectLst/>
                        </a:rPr>
                        <a:t>0.0376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0.0392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0.0176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0.0182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1000" u="none" strike="noStrike" dirty="0">
                          <a:effectLst/>
                        </a:rPr>
                        <a:t>0.0081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0.0093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31754">
                <a:tc>
                  <a:txBody>
                    <a:bodyPr/>
                    <a:lstStyle/>
                    <a:p>
                      <a:pPr algn="ctr" fontAlgn="ctr"/>
                      <a:r>
                        <a:rPr lang="en-US" sz="1000" u="none" strike="noStrike" dirty="0">
                          <a:solidFill>
                            <a:schemeClr val="tx1"/>
                          </a:solidFill>
                          <a:effectLst/>
                        </a:rPr>
                        <a:t>10,000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effectLst/>
                        </a:rPr>
                        <a:t>0.0338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0.0353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0.0159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a:effectLst/>
                        </a:rPr>
                        <a:t>1.0094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0.0164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1000" u="none" strike="noStrike">
                          <a:effectLst/>
                        </a:rPr>
                        <a:t>0.0072 V</a:t>
                      </a:r>
                      <a:endParaRPr lang="en-US" sz="10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1000" u="none" strike="noStrike" dirty="0">
                          <a:effectLst/>
                        </a:rPr>
                        <a:t>1.0094 V</a:t>
                      </a:r>
                      <a:endParaRPr lang="en-US" sz="10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0.0083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bl>
          </a:graphicData>
        </a:graphic>
      </p:graphicFrame>
      <p:sp>
        <p:nvSpPr>
          <p:cNvPr id="6" name="TextBox 5"/>
          <p:cNvSpPr txBox="1"/>
          <p:nvPr/>
        </p:nvSpPr>
        <p:spPr>
          <a:xfrm>
            <a:off x="1781286" y="549831"/>
            <a:ext cx="939681" cy="369332"/>
          </a:xfrm>
          <a:prstGeom prst="rect">
            <a:avLst/>
          </a:prstGeom>
          <a:noFill/>
        </p:spPr>
        <p:txBody>
          <a:bodyPr wrap="none" rtlCol="0">
            <a:spAutoFit/>
          </a:bodyPr>
          <a:lstStyle/>
          <a:p>
            <a:r>
              <a:rPr lang="en-US" dirty="0" smtClean="0"/>
              <a:t>Figure 1</a:t>
            </a:r>
            <a:endParaRPr lang="en-US" dirty="0"/>
          </a:p>
        </p:txBody>
      </p:sp>
      <p:sp>
        <p:nvSpPr>
          <p:cNvPr id="7" name="Rectangle 6"/>
          <p:cNvSpPr/>
          <p:nvPr/>
        </p:nvSpPr>
        <p:spPr>
          <a:xfrm>
            <a:off x="68826" y="3668011"/>
            <a:ext cx="4041060" cy="313932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Observations</a:t>
            </a:r>
            <a:r>
              <a:rPr lang="en-US" dirty="0" smtClean="0">
                <a:latin typeface="Calibri" panose="020F0502020204030204" pitchFamily="34" charset="0"/>
                <a:ea typeface="Calibri" panose="020F0502020204030204" pitchFamily="34" charset="0"/>
                <a:cs typeface="Times New Roman" panose="02020603050405020304" pitchFamily="18" charset="0"/>
              </a:rPr>
              <a:t>: In this lab we measured our resistor and our capacitors first off. Then we placed them in a simple series circuit and hooked it up to the function generator and the oscilloscope. An issue that we ran into for quite a while was figuring out how to manipulate and read the function generator and oscilloscope. Alas, we finally figured it out and were able to measure and record the output voltages.</a:t>
            </a:r>
            <a:endParaRPr lang="en-US" dirty="0"/>
          </a:p>
        </p:txBody>
      </p:sp>
    </p:spTree>
    <p:extLst>
      <p:ext uri="{BB962C8B-B14F-4D97-AF65-F5344CB8AC3E}">
        <p14:creationId xmlns:p14="http://schemas.microsoft.com/office/powerpoint/2010/main" val="65435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11</a:t>
            </a:r>
            <a:endParaRPr lang="en-US" dirty="0"/>
          </a:p>
        </p:txBody>
      </p:sp>
      <p:pic>
        <p:nvPicPr>
          <p:cNvPr id="4" name="Picture 3"/>
          <p:cNvPicPr>
            <a:picLocks noChangeAspect="1"/>
          </p:cNvPicPr>
          <p:nvPr/>
        </p:nvPicPr>
        <p:blipFill>
          <a:blip r:embed="rId2"/>
          <a:stretch>
            <a:fillRect/>
          </a:stretch>
        </p:blipFill>
        <p:spPr>
          <a:xfrm>
            <a:off x="2937924" y="1690688"/>
            <a:ext cx="6316151" cy="4712737"/>
          </a:xfrm>
          <a:prstGeom prst="rect">
            <a:avLst/>
          </a:prstGeom>
        </p:spPr>
      </p:pic>
    </p:spTree>
    <p:extLst>
      <p:ext uri="{BB962C8B-B14F-4D97-AF65-F5344CB8AC3E}">
        <p14:creationId xmlns:p14="http://schemas.microsoft.com/office/powerpoint/2010/main" val="3496812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11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623" y="1687050"/>
            <a:ext cx="3564809" cy="47530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127" y="1690688"/>
            <a:ext cx="3562081" cy="4749441"/>
          </a:xfrm>
          <a:prstGeom prst="rect">
            <a:avLst/>
          </a:prstGeom>
        </p:spPr>
      </p:pic>
    </p:spTree>
    <p:extLst>
      <p:ext uri="{BB962C8B-B14F-4D97-AF65-F5344CB8AC3E}">
        <p14:creationId xmlns:p14="http://schemas.microsoft.com/office/powerpoint/2010/main" val="1066259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12 – Series/Parallel Inductors</a:t>
            </a:r>
            <a:endParaRPr lang="en-US" dirty="0"/>
          </a:p>
        </p:txBody>
      </p:sp>
      <p:sp>
        <p:nvSpPr>
          <p:cNvPr id="3" name="Content Placeholder 2"/>
          <p:cNvSpPr>
            <a:spLocks noGrp="1"/>
          </p:cNvSpPr>
          <p:nvPr>
            <p:ph idx="1"/>
          </p:nvPr>
        </p:nvSpPr>
        <p:spPr/>
        <p:txBody>
          <a:bodyPr>
            <a:normAutofit fontScale="92500"/>
          </a:bodyPr>
          <a:lstStyle/>
          <a:p>
            <a:r>
              <a:rPr lang="en-US" dirty="0" smtClean="0"/>
              <a:t>3/30/17</a:t>
            </a:r>
            <a:endParaRPr lang="en-US" dirty="0"/>
          </a:p>
          <a:p>
            <a:r>
              <a:rPr lang="en-US" dirty="0"/>
              <a:t>Jason Block, Rachel Herman</a:t>
            </a:r>
          </a:p>
          <a:p>
            <a:r>
              <a:rPr lang="en-US" dirty="0" smtClean="0"/>
              <a:t>Purpose: Experiment </a:t>
            </a:r>
            <a:r>
              <a:rPr lang="en-US" dirty="0"/>
              <a:t>with series circuits and parallel combinations of inductors</a:t>
            </a:r>
            <a:r>
              <a:rPr lang="en-US" dirty="0" smtClean="0"/>
              <a:t>.</a:t>
            </a:r>
            <a:endParaRPr lang="en-US" dirty="0"/>
          </a:p>
          <a:p>
            <a:r>
              <a:rPr lang="en-US" dirty="0"/>
              <a:t>Materials: 1 – LCR Meter – LCR-819, </a:t>
            </a:r>
            <a:r>
              <a:rPr lang="en-US" dirty="0"/>
              <a:t>1 each of the </a:t>
            </a:r>
            <a:r>
              <a:rPr lang="en-US" dirty="0" smtClean="0"/>
              <a:t>following: </a:t>
            </a:r>
            <a:r>
              <a:rPr lang="en-US" dirty="0"/>
              <a:t>1mH, 2.2mH and 4.7mH </a:t>
            </a:r>
            <a:endParaRPr lang="en-US" dirty="0" smtClean="0"/>
          </a:p>
          <a:p>
            <a:r>
              <a:rPr lang="en-US" dirty="0" smtClean="0"/>
              <a:t>Procedure:  </a:t>
            </a:r>
            <a:r>
              <a:rPr lang="en-US" dirty="0"/>
              <a:t>Measure and record the inductance of each inductor using the LCR meter.  Connect the inductors as shown in Figure 1 and measure and record the total inductance, LT.  Then connect the inductors as shown in Figure 2 and measure and record the total inductance, LT.  </a:t>
            </a:r>
          </a:p>
          <a:p>
            <a:endParaRPr lang="en-US" dirty="0"/>
          </a:p>
          <a:p>
            <a:endParaRPr lang="en-US" dirty="0"/>
          </a:p>
        </p:txBody>
      </p:sp>
    </p:spTree>
    <p:extLst>
      <p:ext uri="{BB962C8B-B14F-4D97-AF65-F5344CB8AC3E}">
        <p14:creationId xmlns:p14="http://schemas.microsoft.com/office/powerpoint/2010/main" val="574221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007" y="1067668"/>
            <a:ext cx="12382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7181880" y="1072541"/>
            <a:ext cx="2380952" cy="87619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998583397"/>
              </p:ext>
            </p:extLst>
          </p:nvPr>
        </p:nvGraphicFramePr>
        <p:xfrm>
          <a:off x="1749854" y="3198901"/>
          <a:ext cx="2408556" cy="952500"/>
        </p:xfrm>
        <a:graphic>
          <a:graphicData uri="http://schemas.openxmlformats.org/drawingml/2006/table">
            <a:tbl>
              <a:tblPr firstRow="1" firstCol="1" bandRow="1">
                <a:tableStyleId>{5C22544A-7EE6-4342-B048-85BDC9FD1C3A}</a:tableStyleId>
              </a:tblPr>
              <a:tblGrid>
                <a:gridCol w="705129"/>
                <a:gridCol w="848287"/>
                <a:gridCol w="855140"/>
              </a:tblGrid>
              <a:tr h="190500">
                <a:tc>
                  <a:txBody>
                    <a:bodyPr/>
                    <a:lstStyle/>
                    <a:p>
                      <a:pPr marL="0" marR="0" algn="r">
                        <a:lnSpc>
                          <a:spcPct val="115000"/>
                        </a:lnSpc>
                        <a:spcBef>
                          <a:spcPts val="0"/>
                        </a:spcBef>
                        <a:spcAft>
                          <a:spcPts val="0"/>
                        </a:spcAft>
                      </a:pPr>
                      <a:r>
                        <a:rPr lang="en-US" sz="1100" dirty="0">
                          <a:effectLst/>
                        </a:rPr>
                        <a:t>Expected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nSpc>
                          <a:spcPct val="115000"/>
                        </a:lnSpc>
                        <a:spcBef>
                          <a:spcPts val="0"/>
                        </a:spcBef>
                        <a:spcAft>
                          <a:spcPts val="0"/>
                        </a:spcAft>
                      </a:pPr>
                      <a:r>
                        <a:rPr lang="en-US" sz="1100">
                          <a:effectLst/>
                        </a:rPr>
                        <a:t> 1mH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.994mH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nSpc>
                          <a:spcPct val="115000"/>
                        </a:lnSpc>
                        <a:spcBef>
                          <a:spcPts val="0"/>
                        </a:spcBef>
                        <a:spcAft>
                          <a:spcPts val="0"/>
                        </a:spcAft>
                      </a:pPr>
                      <a:r>
                        <a:rPr lang="en-US" sz="1100">
                          <a:effectLst/>
                        </a:rPr>
                        <a:t> 2.2mH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2.2mH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2.188mH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nSpc>
                          <a:spcPct val="115000"/>
                        </a:lnSpc>
                        <a:spcBef>
                          <a:spcPts val="0"/>
                        </a:spcBef>
                        <a:spcAft>
                          <a:spcPts val="0"/>
                        </a:spcAft>
                      </a:pPr>
                      <a:r>
                        <a:rPr lang="en-US" sz="1100">
                          <a:effectLst/>
                        </a:rPr>
                        <a:t> 4.7mH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4.7mH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4.342mH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nSpc>
                          <a:spcPct val="115000"/>
                        </a:lnSpc>
                        <a:spcBef>
                          <a:spcPts val="0"/>
                        </a:spcBef>
                        <a:spcAft>
                          <a:spcPts val="0"/>
                        </a:spcAft>
                      </a:pPr>
                      <a:r>
                        <a:rPr lang="en-US" sz="1100">
                          <a:effectLst/>
                        </a:rPr>
                        <a:t> 7.9mH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7.9mH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7.361mH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74617285"/>
              </p:ext>
            </p:extLst>
          </p:nvPr>
        </p:nvGraphicFramePr>
        <p:xfrm>
          <a:off x="6623095" y="2322712"/>
          <a:ext cx="3498521" cy="963930"/>
        </p:xfrm>
        <a:graphic>
          <a:graphicData uri="http://schemas.openxmlformats.org/drawingml/2006/table">
            <a:tbl>
              <a:tblPr firstRow="1" firstCol="1" bandRow="1">
                <a:tableStyleId>{5C22544A-7EE6-4342-B048-85BDC9FD1C3A}</a:tableStyleId>
              </a:tblPr>
              <a:tblGrid>
                <a:gridCol w="601265"/>
                <a:gridCol w="811940"/>
                <a:gridCol w="1038463"/>
                <a:gridCol w="1046853"/>
              </a:tblGrid>
              <a:tr h="190500">
                <a:tc>
                  <a:txBody>
                    <a:bodyPr/>
                    <a:lstStyle/>
                    <a:p>
                      <a:endParaRPr lang="en-US" sz="1000" dirty="0">
                        <a:effectLst/>
                        <a:latin typeface="Calibri" panose="020F0502020204030204" pitchFamily="34" charset="0"/>
                      </a:endParaRPr>
                    </a:p>
                  </a:txBody>
                  <a:tcPr marL="68580" marR="68580" marT="0" marB="0" anchor="b"/>
                </a:tc>
                <a:tc>
                  <a:txBody>
                    <a:bodyPr/>
                    <a:lstStyle/>
                    <a:p>
                      <a:pPr marL="0" marR="0" algn="r">
                        <a:lnSpc>
                          <a:spcPct val="115000"/>
                        </a:lnSpc>
                        <a:spcBef>
                          <a:spcPts val="0"/>
                        </a:spcBef>
                        <a:spcAft>
                          <a:spcPts val="0"/>
                        </a:spcAft>
                      </a:pPr>
                      <a:r>
                        <a:rPr lang="en-US" sz="1100">
                          <a:effectLst/>
                        </a:rPr>
                        <a:t>Expected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.944mH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2.2mH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2.2mH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2.188mH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4.7mH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4.7mH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4.342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.5997mH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.599mH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.599mH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
        <p:nvSpPr>
          <p:cNvPr id="7" name="TextBox 6"/>
          <p:cNvSpPr txBox="1"/>
          <p:nvPr/>
        </p:nvSpPr>
        <p:spPr>
          <a:xfrm>
            <a:off x="2484292" y="329228"/>
            <a:ext cx="939681" cy="369332"/>
          </a:xfrm>
          <a:prstGeom prst="rect">
            <a:avLst/>
          </a:prstGeom>
          <a:noFill/>
        </p:spPr>
        <p:txBody>
          <a:bodyPr wrap="none" rtlCol="0">
            <a:spAutoFit/>
          </a:bodyPr>
          <a:lstStyle/>
          <a:p>
            <a:r>
              <a:rPr lang="en-US" dirty="0" smtClean="0"/>
              <a:t>Figure 1</a:t>
            </a:r>
            <a:endParaRPr lang="en-US" dirty="0"/>
          </a:p>
        </p:txBody>
      </p:sp>
      <p:sp>
        <p:nvSpPr>
          <p:cNvPr id="8" name="TextBox 7"/>
          <p:cNvSpPr txBox="1"/>
          <p:nvPr/>
        </p:nvSpPr>
        <p:spPr>
          <a:xfrm>
            <a:off x="7895303" y="329228"/>
            <a:ext cx="954107" cy="369332"/>
          </a:xfrm>
          <a:prstGeom prst="rect">
            <a:avLst/>
          </a:prstGeom>
          <a:noFill/>
        </p:spPr>
        <p:txBody>
          <a:bodyPr wrap="none" rtlCol="0">
            <a:spAutoFit/>
          </a:bodyPr>
          <a:lstStyle/>
          <a:p>
            <a:r>
              <a:rPr lang="en-US" dirty="0" smtClean="0"/>
              <a:t>Figure 2</a:t>
            </a:r>
            <a:endParaRPr lang="en-US" dirty="0"/>
          </a:p>
        </p:txBody>
      </p:sp>
      <p:sp>
        <p:nvSpPr>
          <p:cNvPr id="9" name="Rectangle 8"/>
          <p:cNvSpPr/>
          <p:nvPr/>
        </p:nvSpPr>
        <p:spPr>
          <a:xfrm>
            <a:off x="786580" y="4827497"/>
            <a:ext cx="10048568" cy="1200329"/>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Observations: In this lab we measured the values of </a:t>
            </a:r>
            <a:r>
              <a:rPr lang="en-US" dirty="0" smtClean="0">
                <a:latin typeface="Calibri" panose="020F0502020204030204" pitchFamily="34" charset="0"/>
                <a:ea typeface="Calibri" panose="020F0502020204030204" pitchFamily="34" charset="0"/>
                <a:cs typeface="Times New Roman" panose="02020603050405020304" pitchFamily="18" charset="0"/>
              </a:rPr>
              <a:t>inductors </a:t>
            </a:r>
            <a:r>
              <a:rPr lang="en-US" dirty="0">
                <a:latin typeface="Calibri" panose="020F0502020204030204" pitchFamily="34" charset="0"/>
                <a:ea typeface="Calibri" panose="020F0502020204030204" pitchFamily="34" charset="0"/>
                <a:cs typeface="Times New Roman" panose="02020603050405020304" pitchFamily="18" charset="0"/>
              </a:rPr>
              <a:t>using an LCR </a:t>
            </a:r>
            <a:r>
              <a:rPr lang="en-US" dirty="0" smtClean="0">
                <a:latin typeface="Calibri" panose="020F0502020204030204" pitchFamily="34" charset="0"/>
                <a:ea typeface="Calibri" panose="020F0502020204030204" pitchFamily="34" charset="0"/>
                <a:cs typeface="Times New Roman" panose="02020603050405020304" pitchFamily="18" charset="0"/>
              </a:rPr>
              <a:t>meter. We then set up the inductors in a series and parallel circuit. </a:t>
            </a:r>
            <a:r>
              <a:rPr lang="en-US" dirty="0">
                <a:latin typeface="Calibri" panose="020F0502020204030204" pitchFamily="34" charset="0"/>
                <a:ea typeface="Calibri" panose="020F0502020204030204" pitchFamily="34" charset="0"/>
                <a:cs typeface="Times New Roman" panose="02020603050405020304" pitchFamily="18" charset="0"/>
              </a:rPr>
              <a:t>The measured values from the LCR meter were a bit lower than the expected values for the series and parallel circuits. The total value was a bit less than the expected value that we got from using equations from the book.</a:t>
            </a:r>
            <a:endParaRPr lang="en-US" dirty="0"/>
          </a:p>
        </p:txBody>
      </p:sp>
    </p:spTree>
    <p:extLst>
      <p:ext uri="{BB962C8B-B14F-4D97-AF65-F5344CB8AC3E}">
        <p14:creationId xmlns:p14="http://schemas.microsoft.com/office/powerpoint/2010/main" val="2827472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12</a:t>
            </a:r>
            <a:endParaRPr lang="en-US" dirty="0"/>
          </a:p>
        </p:txBody>
      </p:sp>
      <p:pic>
        <p:nvPicPr>
          <p:cNvPr id="4" name="Picture 3"/>
          <p:cNvPicPr>
            <a:picLocks noChangeAspect="1"/>
          </p:cNvPicPr>
          <p:nvPr/>
        </p:nvPicPr>
        <p:blipFill>
          <a:blip r:embed="rId2"/>
          <a:stretch>
            <a:fillRect/>
          </a:stretch>
        </p:blipFill>
        <p:spPr>
          <a:xfrm>
            <a:off x="2640038" y="1559538"/>
            <a:ext cx="6911924" cy="5154047"/>
          </a:xfrm>
          <a:prstGeom prst="rect">
            <a:avLst/>
          </a:prstGeom>
        </p:spPr>
      </p:pic>
    </p:spTree>
    <p:extLst>
      <p:ext uri="{BB962C8B-B14F-4D97-AF65-F5344CB8AC3E}">
        <p14:creationId xmlns:p14="http://schemas.microsoft.com/office/powerpoint/2010/main" val="183131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Lab 2 – Reading and Sorting Resistors</a:t>
            </a:r>
          </a:p>
        </p:txBody>
      </p:sp>
      <p:sp>
        <p:nvSpPr>
          <p:cNvPr id="3" name="Content Placeholder 2"/>
          <p:cNvSpPr>
            <a:spLocks noGrp="1"/>
          </p:cNvSpPr>
          <p:nvPr>
            <p:ph idx="1"/>
          </p:nvPr>
        </p:nvSpPr>
        <p:spPr/>
        <p:txBody>
          <a:bodyPr/>
          <a:lstStyle/>
          <a:p>
            <a:r>
              <a:rPr lang="en-US" dirty="0"/>
              <a:t>2/2/17</a:t>
            </a:r>
          </a:p>
          <a:p>
            <a:r>
              <a:rPr lang="en-US" dirty="0"/>
              <a:t>Jason Block, Rachel Herman</a:t>
            </a:r>
          </a:p>
          <a:p>
            <a:r>
              <a:rPr lang="en-US" dirty="0"/>
              <a:t>Purpose: Learn the resistor color code using 15 resistors which must be sorted from smallest to largest value. </a:t>
            </a:r>
          </a:p>
          <a:p>
            <a:r>
              <a:rPr lang="en-US" dirty="0"/>
              <a:t>Materials: 1 – Digital Multimeter GDM-8245, 15 unique resistors</a:t>
            </a:r>
          </a:p>
          <a:p>
            <a:r>
              <a:rPr lang="en-US" dirty="0"/>
              <a:t>Procedure: Build a resistor kit that includes 15 resistors and, sort resistors based on color code from smallest to largest and measure the resistance of each resistor and verify sorting</a:t>
            </a:r>
          </a:p>
          <a:p>
            <a:endParaRPr lang="en-US" dirty="0"/>
          </a:p>
        </p:txBody>
      </p:sp>
    </p:spTree>
    <p:extLst>
      <p:ext uri="{BB962C8B-B14F-4D97-AF65-F5344CB8AC3E}">
        <p14:creationId xmlns:p14="http://schemas.microsoft.com/office/powerpoint/2010/main" val="3567824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12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261" y="1690688"/>
            <a:ext cx="3635477" cy="4847303"/>
          </a:xfrm>
          <a:prstGeom prst="rect">
            <a:avLst/>
          </a:prstGeom>
        </p:spPr>
      </p:pic>
    </p:spTree>
    <p:extLst>
      <p:ext uri="{BB962C8B-B14F-4D97-AF65-F5344CB8AC3E}">
        <p14:creationId xmlns:p14="http://schemas.microsoft.com/office/powerpoint/2010/main" val="3430885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13 – RL Lab</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4/13/17</a:t>
            </a:r>
            <a:endParaRPr lang="en-US" dirty="0"/>
          </a:p>
          <a:p>
            <a:r>
              <a:rPr lang="en-US" dirty="0"/>
              <a:t>Jason Block, Rachel Herman</a:t>
            </a:r>
          </a:p>
          <a:p>
            <a:r>
              <a:rPr lang="en-US" dirty="0"/>
              <a:t>Purpose: </a:t>
            </a:r>
            <a:r>
              <a:rPr lang="en-US" dirty="0"/>
              <a:t>Experiment with RL (Resistor &amp; Inductor) circuits</a:t>
            </a:r>
            <a:r>
              <a:rPr lang="en-US" dirty="0" smtClean="0"/>
              <a:t>.</a:t>
            </a:r>
          </a:p>
          <a:p>
            <a:r>
              <a:rPr lang="en-US" dirty="0" smtClean="0"/>
              <a:t>Materials</a:t>
            </a:r>
            <a:r>
              <a:rPr lang="en-US" dirty="0"/>
              <a:t>: Digital </a:t>
            </a:r>
            <a:r>
              <a:rPr lang="en-US" dirty="0" err="1"/>
              <a:t>Multimeter</a:t>
            </a:r>
            <a:r>
              <a:rPr lang="en-US" dirty="0"/>
              <a:t>, LCR Meter – LCR-819, Oscilloscope – TDS-220, Function Generator – GFG-8210, 1 – 1k</a:t>
            </a:r>
            <a:r>
              <a:rPr lang="el-GR" dirty="0"/>
              <a:t>Ω</a:t>
            </a:r>
            <a:r>
              <a:rPr lang="en-US" dirty="0"/>
              <a:t> resistor, </a:t>
            </a:r>
            <a:r>
              <a:rPr lang="en-US" dirty="0"/>
              <a:t>1 each of the </a:t>
            </a:r>
            <a:r>
              <a:rPr lang="en-US" dirty="0" smtClean="0"/>
              <a:t>following: </a:t>
            </a:r>
            <a:r>
              <a:rPr lang="en-US" dirty="0"/>
              <a:t>1mH, 2.2mH and </a:t>
            </a:r>
            <a:r>
              <a:rPr lang="en-US" dirty="0" smtClean="0"/>
              <a:t>4.7mH</a:t>
            </a:r>
          </a:p>
          <a:p>
            <a:r>
              <a:rPr lang="en-US" dirty="0" smtClean="0"/>
              <a:t>Procedure: Measure </a:t>
            </a:r>
            <a:r>
              <a:rPr lang="en-US" dirty="0"/>
              <a:t>and record the resistor value using the DMM and measure and record the inductor values using the LCR meter in Table 1.  Connect the resistor and inductor as shown in Figure 1.  Connect the Function Generator to the input at V1 and connect Channel 1 of the Oscilloscope to the input and Channel 2 to the output. Adjust the voltage of the Function Generator to 1Vpp at the frequencies shown in Table 2. Measure the input and output voltages using the Oscilloscope. Record the results in Table </a:t>
            </a:r>
            <a:r>
              <a:rPr lang="en-US" dirty="0" smtClean="0"/>
              <a:t>2. Change </a:t>
            </a:r>
            <a:r>
              <a:rPr lang="en-US" dirty="0"/>
              <a:t>the inductor and retest.</a:t>
            </a:r>
          </a:p>
          <a:p>
            <a:endParaRPr lang="en-US" dirty="0"/>
          </a:p>
        </p:txBody>
      </p:sp>
    </p:spTree>
    <p:extLst>
      <p:ext uri="{BB962C8B-B14F-4D97-AF65-F5344CB8AC3E}">
        <p14:creationId xmlns:p14="http://schemas.microsoft.com/office/powerpoint/2010/main" val="1000162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598049" y="768605"/>
            <a:ext cx="1543050" cy="1171575"/>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4200133576"/>
              </p:ext>
            </p:extLst>
          </p:nvPr>
        </p:nvGraphicFramePr>
        <p:xfrm>
          <a:off x="931882" y="2095581"/>
          <a:ext cx="2607730" cy="1156716"/>
        </p:xfrm>
        <a:graphic>
          <a:graphicData uri="http://schemas.openxmlformats.org/drawingml/2006/table">
            <a:tbl>
              <a:tblPr firstRow="1" firstCol="1" bandRow="1">
                <a:tableStyleId>{5C22544A-7EE6-4342-B048-85BDC9FD1C3A}</a:tableStyleId>
              </a:tblPr>
              <a:tblGrid>
                <a:gridCol w="524310"/>
                <a:gridCol w="1170552"/>
                <a:gridCol w="912868"/>
              </a:tblGrid>
              <a:tr h="190500">
                <a:tc>
                  <a:txBody>
                    <a:bodyPr/>
                    <a:lstStyle/>
                    <a:p>
                      <a:endParaRPr lang="en-US" sz="1000">
                        <a:effectLst/>
                        <a:latin typeface="Calibri" panose="020F0502020204030204" pitchFamily="34" charset="0"/>
                      </a:endParaRPr>
                    </a:p>
                  </a:txBody>
                  <a:tcPr marL="68580" marR="68580" marT="0" marB="0" anchor="b"/>
                </a:tc>
                <a:tc gridSpan="2">
                  <a:txBody>
                    <a:bodyPr/>
                    <a:lstStyle/>
                    <a:p>
                      <a:pPr marL="0" marR="0" algn="ctr">
                        <a:lnSpc>
                          <a:spcPct val="115000"/>
                        </a:lnSpc>
                        <a:spcBef>
                          <a:spcPts val="0"/>
                        </a:spcBef>
                        <a:spcAft>
                          <a:spcPts val="0"/>
                        </a:spcAft>
                      </a:pPr>
                      <a:r>
                        <a:rPr lang="en-US" sz="1100">
                          <a:effectLst/>
                        </a:rPr>
                        <a:t>Inductance or Resistance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r>
              <a:tr h="190500">
                <a:tc>
                  <a:txBody>
                    <a:bodyPr/>
                    <a:lstStyle/>
                    <a:p>
                      <a:endParaRPr lang="en-US" sz="1000">
                        <a:effectLst/>
                        <a:latin typeface="Calibri" panose="020F050202020403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Expected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 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1.128 </a:t>
                      </a:r>
                      <a:r>
                        <a:rPr lang="en-US" sz="1100" dirty="0" err="1">
                          <a:effectLst/>
                        </a:rPr>
                        <a:t>mH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2.2 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2.412 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L3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4.7 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4.805 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pPr marL="0" marR="0" algn="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100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98.76 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97085258"/>
              </p:ext>
            </p:extLst>
          </p:nvPr>
        </p:nvGraphicFramePr>
        <p:xfrm>
          <a:off x="4296692" y="373633"/>
          <a:ext cx="7472520" cy="6213971"/>
        </p:xfrm>
        <a:graphic>
          <a:graphicData uri="http://schemas.openxmlformats.org/drawingml/2006/table">
            <a:tbl>
              <a:tblPr>
                <a:tableStyleId>{5C22544A-7EE6-4342-B048-85BDC9FD1C3A}</a:tableStyleId>
              </a:tblPr>
              <a:tblGrid>
                <a:gridCol w="747252"/>
                <a:gridCol w="747252"/>
                <a:gridCol w="747252"/>
                <a:gridCol w="747252"/>
                <a:gridCol w="747252"/>
                <a:gridCol w="747252"/>
                <a:gridCol w="747252"/>
                <a:gridCol w="747252"/>
                <a:gridCol w="747252"/>
                <a:gridCol w="747252"/>
              </a:tblGrid>
              <a:tr h="249095">
                <a:tc>
                  <a:txBody>
                    <a:bodyPr/>
                    <a:lstStyle/>
                    <a:p>
                      <a:pPr algn="l" fontAlgn="b"/>
                      <a:endParaRPr lang="en-US" sz="900" b="0" i="0" u="none" strike="noStrike" dirty="0">
                        <a:solidFill>
                          <a:schemeClr val="tx1"/>
                        </a:solidFill>
                        <a:effectLst/>
                        <a:latin typeface="Calibri" panose="020F0502020204030204" pitchFamily="34" charset="0"/>
                      </a:endParaRPr>
                    </a:p>
                  </a:txBody>
                  <a:tcPr marL="8668" marR="8668" marT="8668" marB="0" anchor="b">
                    <a:solidFill>
                      <a:srgbClr val="41AEBD"/>
                    </a:solidFill>
                  </a:tcPr>
                </a:tc>
                <a:tc gridSpan="3">
                  <a:txBody>
                    <a:bodyPr/>
                    <a:lstStyle/>
                    <a:p>
                      <a:pPr algn="ctr" fontAlgn="ctr"/>
                      <a:r>
                        <a:rPr lang="en-US" sz="1000" u="none" strike="noStrike" dirty="0">
                          <a:solidFill>
                            <a:schemeClr val="tx1"/>
                          </a:solidFill>
                          <a:effectLst/>
                        </a:rPr>
                        <a:t>Output Voltage L = __</a:t>
                      </a:r>
                      <a:r>
                        <a:rPr lang="en-US" sz="1000" u="sng" strike="noStrike" dirty="0">
                          <a:solidFill>
                            <a:schemeClr val="tx1"/>
                          </a:solidFill>
                          <a:effectLst/>
                        </a:rPr>
                        <a:t>1 </a:t>
                      </a:r>
                      <a:r>
                        <a:rPr lang="en-US" sz="1000" u="sng" strike="noStrike" dirty="0" err="1">
                          <a:solidFill>
                            <a:schemeClr val="tx1"/>
                          </a:solidFill>
                          <a:effectLst/>
                        </a:rPr>
                        <a:t>mH</a:t>
                      </a:r>
                      <a:r>
                        <a:rPr lang="en-US" sz="1000" u="none" strike="noStrike" dirty="0">
                          <a:solidFill>
                            <a:schemeClr val="tx1"/>
                          </a:solidFill>
                          <a:effectLst/>
                        </a:rPr>
                        <a:t>__</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solidFill>
                            <a:schemeClr val="tx1"/>
                          </a:solidFill>
                          <a:effectLst/>
                        </a:rPr>
                        <a:t>Output Voltage L = _</a:t>
                      </a:r>
                      <a:r>
                        <a:rPr lang="en-US" sz="1000" u="sng" strike="noStrike" dirty="0">
                          <a:solidFill>
                            <a:schemeClr val="tx1"/>
                          </a:solidFill>
                          <a:effectLst/>
                        </a:rPr>
                        <a:t>2.2 </a:t>
                      </a:r>
                      <a:r>
                        <a:rPr lang="en-US" sz="1000" u="sng" strike="noStrike" dirty="0" err="1">
                          <a:solidFill>
                            <a:schemeClr val="tx1"/>
                          </a:solidFill>
                          <a:effectLst/>
                        </a:rPr>
                        <a:t>mH</a:t>
                      </a:r>
                      <a:r>
                        <a:rPr lang="en-US" sz="1000" u="none" strike="noStrike" dirty="0">
                          <a:solidFill>
                            <a:schemeClr val="tx1"/>
                          </a:solidFill>
                          <a:effectLst/>
                        </a:rPr>
                        <a:t>__</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u="none" strike="noStrike" dirty="0">
                          <a:solidFill>
                            <a:schemeClr val="tx1"/>
                          </a:solidFill>
                          <a:effectLst/>
                        </a:rPr>
                        <a:t>Output Voltage L = _</a:t>
                      </a:r>
                      <a:r>
                        <a:rPr lang="en-US" sz="1000" u="sng" strike="noStrike" dirty="0">
                          <a:solidFill>
                            <a:schemeClr val="tx1"/>
                          </a:solidFill>
                          <a:effectLst/>
                        </a:rPr>
                        <a:t>4.7 </a:t>
                      </a:r>
                      <a:r>
                        <a:rPr lang="en-US" sz="1000" u="sng" strike="noStrike" dirty="0" err="1">
                          <a:solidFill>
                            <a:schemeClr val="tx1"/>
                          </a:solidFill>
                          <a:effectLst/>
                        </a:rPr>
                        <a:t>mH</a:t>
                      </a:r>
                      <a:r>
                        <a:rPr lang="en-US" sz="1000" u="none" strike="noStrike" dirty="0">
                          <a:solidFill>
                            <a:schemeClr val="tx1"/>
                          </a:solidFill>
                          <a:effectLst/>
                        </a:rPr>
                        <a:t>__</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hMerge="1">
                  <a:txBody>
                    <a:bodyPr/>
                    <a:lstStyle/>
                    <a:p>
                      <a:endParaRPr lang="en-US"/>
                    </a:p>
                  </a:txBody>
                  <a:tcPr/>
                </a:tc>
              </a:tr>
              <a:tr h="249095">
                <a:tc>
                  <a:txBody>
                    <a:bodyPr/>
                    <a:lstStyle/>
                    <a:p>
                      <a:pPr algn="l" fontAlgn="b"/>
                      <a:endParaRPr lang="en-US" sz="900" b="0" i="0" u="none" strike="noStrike">
                        <a:solidFill>
                          <a:schemeClr val="tx1"/>
                        </a:solidFill>
                        <a:effectLst/>
                        <a:latin typeface="Calibri" panose="020F0502020204030204" pitchFamily="34" charset="0"/>
                      </a:endParaRPr>
                    </a:p>
                  </a:txBody>
                  <a:tcPr marL="8668" marR="8668" marT="8668" marB="0" anchor="b">
                    <a:solidFill>
                      <a:srgbClr val="41AEBD"/>
                    </a:solidFill>
                  </a:tcPr>
                </a:tc>
                <a:tc>
                  <a:txBody>
                    <a:bodyPr/>
                    <a:lstStyle/>
                    <a:p>
                      <a:pPr algn="ctr" fontAlgn="ctr"/>
                      <a:r>
                        <a:rPr lang="en-US" sz="1000" u="none" strike="noStrike">
                          <a:solidFill>
                            <a:schemeClr val="tx1"/>
                          </a:solidFill>
                          <a:effectLst/>
                        </a:rPr>
                        <a:t>Expected</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gridSpan="2">
                  <a:txBody>
                    <a:bodyPr/>
                    <a:lstStyle/>
                    <a:p>
                      <a:pPr algn="ctr" fontAlgn="ctr"/>
                      <a:r>
                        <a:rPr lang="en-US" sz="1000" u="none" strike="noStrike" dirty="0">
                          <a:solidFill>
                            <a:schemeClr val="tx1"/>
                          </a:solidFill>
                          <a:effectLst/>
                        </a:rPr>
                        <a:t>Measured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a:txBody>
                    <a:bodyPr/>
                    <a:lstStyle/>
                    <a:p>
                      <a:pPr algn="ctr" fontAlgn="ctr"/>
                      <a:r>
                        <a:rPr lang="en-US" sz="1000" u="none" strike="noStrike" dirty="0">
                          <a:solidFill>
                            <a:schemeClr val="tx1"/>
                          </a:solidFill>
                          <a:effectLst/>
                        </a:rPr>
                        <a:t>Expected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gridSpan="2">
                  <a:txBody>
                    <a:bodyPr/>
                    <a:lstStyle/>
                    <a:p>
                      <a:pPr algn="ctr" fontAlgn="ctr"/>
                      <a:r>
                        <a:rPr lang="en-US" sz="1000" u="none" strike="noStrike" dirty="0">
                          <a:solidFill>
                            <a:schemeClr val="tx1"/>
                          </a:solidFill>
                          <a:effectLst/>
                        </a:rPr>
                        <a:t>Measured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c>
                  <a:txBody>
                    <a:bodyPr/>
                    <a:lstStyle/>
                    <a:p>
                      <a:pPr algn="ctr" fontAlgn="ctr"/>
                      <a:r>
                        <a:rPr lang="en-US" sz="1000" u="none" strike="noStrike" dirty="0">
                          <a:solidFill>
                            <a:schemeClr val="tx1"/>
                          </a:solidFill>
                          <a:effectLst/>
                        </a:rPr>
                        <a:t>Expected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gridSpan="2">
                  <a:txBody>
                    <a:bodyPr/>
                    <a:lstStyle/>
                    <a:p>
                      <a:pPr algn="ctr" fontAlgn="ctr"/>
                      <a:r>
                        <a:rPr lang="en-US" sz="1000" u="none" strike="noStrike" dirty="0">
                          <a:solidFill>
                            <a:schemeClr val="tx1"/>
                          </a:solidFill>
                          <a:effectLst/>
                        </a:rPr>
                        <a:t>Measured</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hMerge="1">
                  <a:txBody>
                    <a:bodyPr/>
                    <a:lstStyle/>
                    <a:p>
                      <a:endParaRPr lang="en-US"/>
                    </a:p>
                  </a:txBody>
                  <a:tcPr/>
                </a:tc>
              </a:tr>
              <a:tr h="484786">
                <a:tc>
                  <a:txBody>
                    <a:bodyPr/>
                    <a:lstStyle/>
                    <a:p>
                      <a:pPr algn="ctr" fontAlgn="ctr"/>
                      <a:r>
                        <a:rPr lang="en-US" sz="1000" u="none" strike="noStrike">
                          <a:solidFill>
                            <a:schemeClr val="tx1"/>
                          </a:solidFill>
                          <a:effectLst/>
                        </a:rPr>
                        <a:t>Frequency</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Output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Input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Input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Output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Output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a:solidFill>
                            <a:schemeClr val="tx1"/>
                          </a:solidFill>
                          <a:effectLst/>
                        </a:rPr>
                        <a:t>Input Voltage</a:t>
                      </a:r>
                      <a:endParaRPr lang="en-US" sz="1000" b="0" i="0" u="none" strike="noStrike">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1000" u="none" strike="noStrike" dirty="0">
                          <a:solidFill>
                            <a:schemeClr val="tx1"/>
                          </a:solidFill>
                          <a:effectLst/>
                        </a:rPr>
                        <a:t>Output Voltage</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r>
              <a:tr h="249095">
                <a:tc>
                  <a:txBody>
                    <a:bodyPr/>
                    <a:lstStyle/>
                    <a:p>
                      <a:pPr algn="ctr" fontAlgn="ctr"/>
                      <a:r>
                        <a:rPr lang="en-US" sz="1000" u="none" strike="noStrike" dirty="0">
                          <a:solidFill>
                            <a:schemeClr val="tx1"/>
                          </a:solidFill>
                          <a:effectLst/>
                        </a:rPr>
                        <a:t>10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0.00006</a:t>
                      </a:r>
                      <a:r>
                        <a:rPr lang="en-US" sz="800" u="none" strike="noStrike" baseline="0" dirty="0" smtClean="0">
                          <a:effectLst/>
                        </a:rPr>
                        <a:t>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a:effectLst/>
                        </a:rPr>
                        <a:t>1.0587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0.00006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0.00014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0.00012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0.00030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0.00029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50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0.00031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0.00028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0.00069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0.00060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0.00148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0.00144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100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0.00063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0.00057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0.00138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0.00119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0.00295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0.00288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200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0.00126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0.00113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0.00276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0.00239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0.00590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0.00575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300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0.00188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0.00170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0.00414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0.00358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0.00885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0.00863</a:t>
                      </a:r>
                      <a:r>
                        <a:rPr lang="en-US" sz="900" u="none" strike="noStrike" baseline="0" dirty="0" smtClean="0">
                          <a:effectLst/>
                        </a:rPr>
                        <a:t>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400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0.00251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0.00226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0.00553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0.00477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0.01181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0.01150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500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0.00314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0.00283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0.00691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0.00597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0.01476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0.01438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600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0.00377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0.00339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0.00829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0.00716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0.01771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0.01725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700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0.00440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0.00396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0.00967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0.00835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0.02066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0.02013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800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0.00502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0.00452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0.01105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a:effectLst/>
                        </a:rPr>
                        <a:t>1.0587 V </a:t>
                      </a:r>
                      <a:endParaRPr lang="en-US" sz="900" b="0" i="0" u="none" strike="noStrike">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0.00955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0.02361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a:effectLst/>
                        </a:rPr>
                        <a:t>1.0587 V </a:t>
                      </a:r>
                      <a:endParaRPr lang="en-US" sz="900" b="0" i="0" u="none" strike="noStrike">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0.02300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900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0.00565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0.00509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0.01243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0.01074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0.02656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0.02588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1,000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0.00628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0.00565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0.01381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0.01193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0.02950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0.02875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2,000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0.01256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0.01130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0.02762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0.02386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0.05893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0.05743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3,000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0.01884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0.01695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0.04141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0.03577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0.08820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0.08597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4,000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0.02511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0.02260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0.05518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0.04767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0.11725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0.11430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5,000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0.03138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0.02825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0.06892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0.05955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0.14600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0.14235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6,000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0.03765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0.03389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0.08261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0.07141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0.17438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dirty="0">
                          <a:effectLst/>
                        </a:rPr>
                        <a:t>1.0587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0.17006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7,000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0.04392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0.03953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0.09626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0.08323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0.20234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0.19738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8,000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0.05018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0.04517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0.10986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0.09502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0.22981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0.22424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r h="249095">
                <a:tc>
                  <a:txBody>
                    <a:bodyPr/>
                    <a:lstStyle/>
                    <a:p>
                      <a:pPr algn="ctr" fontAlgn="ctr"/>
                      <a:r>
                        <a:rPr lang="en-US" sz="1000" u="none" strike="noStrike" dirty="0">
                          <a:solidFill>
                            <a:schemeClr val="tx1"/>
                          </a:solidFill>
                          <a:effectLst/>
                        </a:rPr>
                        <a:t>9,000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0.05643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a:effectLst/>
                        </a:rPr>
                        <a:t>1.0587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0.05080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ctr"/>
                      <a:r>
                        <a:rPr lang="en-US" sz="800" u="none" strike="noStrike" dirty="0" smtClean="0">
                          <a:effectLst/>
                        </a:rPr>
                        <a:t>0.12339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0.10677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ctr"/>
                      <a:r>
                        <a:rPr lang="en-US" sz="800" u="none" strike="noStrike" dirty="0" smtClean="0">
                          <a:effectLst/>
                        </a:rPr>
                        <a:t>0.25674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E8F2F4"/>
                    </a:solidFill>
                  </a:tcPr>
                </a:tc>
                <a:tc>
                  <a:txBody>
                    <a:bodyPr/>
                    <a:lstStyle/>
                    <a:p>
                      <a:pPr algn="ctr" fontAlgn="b"/>
                      <a:r>
                        <a:rPr lang="en-US" sz="900" u="none" strike="noStrike" dirty="0">
                          <a:effectLst/>
                        </a:rPr>
                        <a:t>1.0587 V </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c>
                  <a:txBody>
                    <a:bodyPr/>
                    <a:lstStyle/>
                    <a:p>
                      <a:pPr algn="ctr" fontAlgn="b"/>
                      <a:r>
                        <a:rPr lang="en-US" sz="900" u="none" strike="noStrike" dirty="0" smtClean="0">
                          <a:effectLst/>
                        </a:rPr>
                        <a:t>0.25060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E8F2F4"/>
                    </a:solidFill>
                  </a:tcPr>
                </a:tc>
              </a:tr>
              <a:tr h="249095">
                <a:tc>
                  <a:txBody>
                    <a:bodyPr/>
                    <a:lstStyle/>
                    <a:p>
                      <a:pPr algn="ctr" fontAlgn="ctr"/>
                      <a:r>
                        <a:rPr lang="en-US" sz="1000" u="none" strike="noStrike" dirty="0">
                          <a:solidFill>
                            <a:schemeClr val="tx1"/>
                          </a:solidFill>
                          <a:effectLst/>
                        </a:rPr>
                        <a:t>10,000</a:t>
                      </a:r>
                      <a:endParaRPr lang="en-US" sz="1000" b="0" i="0" u="none" strike="noStrike" dirty="0">
                        <a:solidFill>
                          <a:schemeClr val="tx1"/>
                        </a:solidFill>
                        <a:effectLst/>
                        <a:latin typeface="Calibri" panose="020F0502020204030204" pitchFamily="34" charset="0"/>
                      </a:endParaRPr>
                    </a:p>
                  </a:txBody>
                  <a:tcPr marL="8668" marR="8668" marT="8668" marB="0" anchor="ctr">
                    <a:solidFill>
                      <a:srgbClr val="41AEBD"/>
                    </a:solidFill>
                  </a:tcPr>
                </a:tc>
                <a:tc>
                  <a:txBody>
                    <a:bodyPr/>
                    <a:lstStyle/>
                    <a:p>
                      <a:pPr algn="ctr" fontAlgn="ctr"/>
                      <a:r>
                        <a:rPr lang="en-US" sz="800" u="none" strike="noStrike" dirty="0" smtClean="0">
                          <a:effectLst/>
                        </a:rPr>
                        <a:t>0.06268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a:effectLst/>
                        </a:rPr>
                        <a:t>1.0587 V</a:t>
                      </a:r>
                      <a:endParaRPr lang="en-US" sz="800" b="0" i="0" u="none" strike="noStrike">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0.05643 V </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ctr"/>
                      <a:r>
                        <a:rPr lang="en-US" sz="800" u="none" strike="noStrike" dirty="0" smtClean="0">
                          <a:effectLst/>
                        </a:rPr>
                        <a:t>0.13686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0.11848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ctr"/>
                      <a:r>
                        <a:rPr lang="en-US" sz="800" u="none" strike="noStrike" dirty="0" smtClean="0">
                          <a:effectLst/>
                        </a:rPr>
                        <a:t>0.28309 V</a:t>
                      </a:r>
                      <a:endParaRPr lang="en-US" sz="800" b="0" i="0" u="none" strike="noStrike" dirty="0">
                        <a:solidFill>
                          <a:srgbClr val="000000"/>
                        </a:solidFill>
                        <a:effectLst/>
                        <a:latin typeface="Calibri" panose="020F0502020204030204" pitchFamily="34" charset="0"/>
                      </a:endParaRPr>
                    </a:p>
                  </a:txBody>
                  <a:tcPr marL="8668" marR="8668" marT="8668" marB="0" anchor="ctr">
                    <a:solidFill>
                      <a:srgbClr val="CFE3E8"/>
                    </a:solidFill>
                  </a:tcPr>
                </a:tc>
                <a:tc>
                  <a:txBody>
                    <a:bodyPr/>
                    <a:lstStyle/>
                    <a:p>
                      <a:pPr algn="ctr" fontAlgn="b"/>
                      <a:r>
                        <a:rPr lang="en-US" sz="900" u="none" strike="noStrike">
                          <a:effectLst/>
                        </a:rPr>
                        <a:t>1.0587 V</a:t>
                      </a:r>
                      <a:endParaRPr lang="en-US" sz="900" b="0" i="0" u="none" strike="noStrike">
                        <a:solidFill>
                          <a:srgbClr val="000000"/>
                        </a:solidFill>
                        <a:effectLst/>
                        <a:latin typeface="Calibri" panose="020F0502020204030204" pitchFamily="34" charset="0"/>
                      </a:endParaRPr>
                    </a:p>
                  </a:txBody>
                  <a:tcPr marL="8668" marR="8668" marT="8668" marB="0" anchor="b">
                    <a:solidFill>
                      <a:srgbClr val="CFE3E8"/>
                    </a:solidFill>
                  </a:tcPr>
                </a:tc>
                <a:tc>
                  <a:txBody>
                    <a:bodyPr/>
                    <a:lstStyle/>
                    <a:p>
                      <a:pPr algn="ctr" fontAlgn="b"/>
                      <a:r>
                        <a:rPr lang="en-US" sz="900" u="none" strike="noStrike" dirty="0" smtClean="0">
                          <a:effectLst/>
                        </a:rPr>
                        <a:t>0.27642 V</a:t>
                      </a:r>
                      <a:endParaRPr lang="en-US" sz="900" b="0" i="0" u="none" strike="noStrike" dirty="0">
                        <a:solidFill>
                          <a:srgbClr val="000000"/>
                        </a:solidFill>
                        <a:effectLst/>
                        <a:latin typeface="Calibri" panose="020F0502020204030204" pitchFamily="34" charset="0"/>
                      </a:endParaRPr>
                    </a:p>
                  </a:txBody>
                  <a:tcPr marL="8668" marR="8668" marT="8668" marB="0" anchor="b">
                    <a:solidFill>
                      <a:srgbClr val="CFE3E8"/>
                    </a:solidFill>
                  </a:tcPr>
                </a:tc>
              </a:tr>
            </a:tbl>
          </a:graphicData>
        </a:graphic>
      </p:graphicFrame>
      <p:sp>
        <p:nvSpPr>
          <p:cNvPr id="7" name="Rectangle 6"/>
          <p:cNvSpPr/>
          <p:nvPr/>
        </p:nvSpPr>
        <p:spPr>
          <a:xfrm>
            <a:off x="195553" y="3480618"/>
            <a:ext cx="4080387" cy="3139321"/>
          </a:xfrm>
          <a:prstGeom prst="rect">
            <a:avLst/>
          </a:prstGeom>
        </p:spPr>
        <p:txBody>
          <a:bodyPr wrap="square">
            <a:spAutoFit/>
          </a:bodyPr>
          <a:lstStyle/>
          <a:p>
            <a:r>
              <a:rPr lang="en-US" dirty="0"/>
              <a:t>Observations: In this lab we measured our resistor and our </a:t>
            </a:r>
            <a:r>
              <a:rPr lang="en-US" dirty="0" smtClean="0"/>
              <a:t>inductors </a:t>
            </a:r>
            <a:r>
              <a:rPr lang="en-US" dirty="0"/>
              <a:t>first off. Then we placed them in a simple series circuit and hooked it up to the function generator and the oscilloscope. An issue that we ran into for quite a while was figuring out how to manipulate and read the function generator and oscilloscope. Alas, we finally figured it out and were able to measure and record the output voltages.</a:t>
            </a:r>
          </a:p>
        </p:txBody>
      </p:sp>
      <p:sp>
        <p:nvSpPr>
          <p:cNvPr id="8" name="TextBox 7"/>
          <p:cNvSpPr txBox="1"/>
          <p:nvPr/>
        </p:nvSpPr>
        <p:spPr>
          <a:xfrm>
            <a:off x="1899733" y="373633"/>
            <a:ext cx="939681" cy="369332"/>
          </a:xfrm>
          <a:prstGeom prst="rect">
            <a:avLst/>
          </a:prstGeom>
          <a:noFill/>
        </p:spPr>
        <p:txBody>
          <a:bodyPr wrap="none" rtlCol="0">
            <a:spAutoFit/>
          </a:bodyPr>
          <a:lstStyle/>
          <a:p>
            <a:r>
              <a:rPr lang="en-US" dirty="0" smtClean="0"/>
              <a:t>Figure 1</a:t>
            </a:r>
            <a:endParaRPr lang="en-US" dirty="0"/>
          </a:p>
        </p:txBody>
      </p:sp>
    </p:spTree>
    <p:extLst>
      <p:ext uri="{BB962C8B-B14F-4D97-AF65-F5344CB8AC3E}">
        <p14:creationId xmlns:p14="http://schemas.microsoft.com/office/powerpoint/2010/main" val="538491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Multisim – Lab 13</a:t>
            </a:r>
            <a:endParaRPr lang="en-US" dirty="0"/>
          </a:p>
        </p:txBody>
      </p:sp>
      <p:pic>
        <p:nvPicPr>
          <p:cNvPr id="4" name="Picture 3"/>
          <p:cNvPicPr>
            <a:picLocks noChangeAspect="1"/>
          </p:cNvPicPr>
          <p:nvPr/>
        </p:nvPicPr>
        <p:blipFill>
          <a:blip r:embed="rId2"/>
          <a:stretch>
            <a:fillRect/>
          </a:stretch>
        </p:blipFill>
        <p:spPr>
          <a:xfrm>
            <a:off x="2701242" y="1589753"/>
            <a:ext cx="6789516" cy="5135511"/>
          </a:xfrm>
          <a:prstGeom prst="rect">
            <a:avLst/>
          </a:prstGeom>
        </p:spPr>
      </p:pic>
    </p:spTree>
    <p:extLst>
      <p:ext uri="{BB962C8B-B14F-4D97-AF65-F5344CB8AC3E}">
        <p14:creationId xmlns:p14="http://schemas.microsoft.com/office/powerpoint/2010/main" val="2648013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13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71102" y="2275707"/>
            <a:ext cx="4680155" cy="35101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199239" y="2275707"/>
            <a:ext cx="4680155" cy="3510116"/>
          </a:xfrm>
          <a:prstGeom prst="rect">
            <a:avLst/>
          </a:prstGeom>
        </p:spPr>
      </p:pic>
    </p:spTree>
    <p:extLst>
      <p:ext uri="{BB962C8B-B14F-4D97-AF65-F5344CB8AC3E}">
        <p14:creationId xmlns:p14="http://schemas.microsoft.com/office/powerpoint/2010/main" val="2381644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03732795"/>
              </p:ext>
            </p:extLst>
          </p:nvPr>
        </p:nvGraphicFramePr>
        <p:xfrm>
          <a:off x="789549" y="1784529"/>
          <a:ext cx="4116559" cy="4519556"/>
        </p:xfrm>
        <a:graphic>
          <a:graphicData uri="http://schemas.openxmlformats.org/drawingml/2006/table">
            <a:tbl>
              <a:tblPr firstRow="1" firstCol="1" bandRow="1">
                <a:tableStyleId>{5C22544A-7EE6-4342-B048-85BDC9FD1C3A}</a:tableStyleId>
              </a:tblPr>
              <a:tblGrid>
                <a:gridCol w="763117">
                  <a:extLst>
                    <a:ext uri="{9D8B030D-6E8A-4147-A177-3AD203B41FA5}">
                      <a16:colId xmlns:a16="http://schemas.microsoft.com/office/drawing/2014/main" xmlns="" val="2469936190"/>
                    </a:ext>
                  </a:extLst>
                </a:gridCol>
                <a:gridCol w="1901543">
                  <a:extLst>
                    <a:ext uri="{9D8B030D-6E8A-4147-A177-3AD203B41FA5}">
                      <a16:colId xmlns:a16="http://schemas.microsoft.com/office/drawing/2014/main" xmlns="" val="3083661973"/>
                    </a:ext>
                  </a:extLst>
                </a:gridCol>
                <a:gridCol w="1451899">
                  <a:extLst>
                    <a:ext uri="{9D8B030D-6E8A-4147-A177-3AD203B41FA5}">
                      <a16:colId xmlns:a16="http://schemas.microsoft.com/office/drawing/2014/main" xmlns="" val="2168310368"/>
                    </a:ext>
                  </a:extLst>
                </a:gridCol>
              </a:tblGrid>
              <a:tr h="772556">
                <a:tc>
                  <a:txBody>
                    <a:bodyPr/>
                    <a:lstStyle/>
                    <a:p>
                      <a:endParaRPr lang="en-US" sz="1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Color Code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Measured </a:t>
                      </a:r>
                      <a:br>
                        <a:rPr lang="en-US" sz="1200">
                          <a:effectLst/>
                        </a:rPr>
                      </a:br>
                      <a:r>
                        <a:rPr lang="en-US" sz="1200">
                          <a:effectLst/>
                        </a:rPr>
                        <a:t>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011784813"/>
                  </a:ext>
                </a:extLst>
              </a:tr>
              <a:tr h="249800">
                <a:tc>
                  <a:txBody>
                    <a:bodyPr/>
                    <a:lstStyle/>
                    <a:p>
                      <a:pPr marL="0" marR="0" algn="r">
                        <a:lnSpc>
                          <a:spcPct val="115000"/>
                        </a:lnSpc>
                        <a:spcBef>
                          <a:spcPts val="0"/>
                        </a:spcBef>
                        <a:spcAft>
                          <a:spcPts val="0"/>
                        </a:spcAft>
                      </a:pPr>
                      <a:r>
                        <a:rPr lang="en-US" sz="1200">
                          <a:effectLst/>
                        </a:rPr>
                        <a:t>100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Brown, Black, Brown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98.47Ω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22489489"/>
                  </a:ext>
                </a:extLst>
              </a:tr>
              <a:tr h="249800">
                <a:tc>
                  <a:txBody>
                    <a:bodyPr/>
                    <a:lstStyle/>
                    <a:p>
                      <a:pPr marL="0" marR="0" algn="r">
                        <a:lnSpc>
                          <a:spcPct val="115000"/>
                        </a:lnSpc>
                        <a:spcBef>
                          <a:spcPts val="0"/>
                        </a:spcBef>
                        <a:spcAft>
                          <a:spcPts val="0"/>
                        </a:spcAft>
                      </a:pPr>
                      <a:r>
                        <a:rPr lang="en-US" sz="1200">
                          <a:effectLst/>
                        </a:rPr>
                        <a:t>220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Red, Red, Brown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216.13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583461640"/>
                  </a:ext>
                </a:extLst>
              </a:tr>
              <a:tr h="249800">
                <a:tc>
                  <a:txBody>
                    <a:bodyPr/>
                    <a:lstStyle/>
                    <a:p>
                      <a:pPr marL="0" marR="0" algn="r">
                        <a:lnSpc>
                          <a:spcPct val="115000"/>
                        </a:lnSpc>
                        <a:spcBef>
                          <a:spcPts val="0"/>
                        </a:spcBef>
                        <a:spcAft>
                          <a:spcPts val="0"/>
                        </a:spcAft>
                      </a:pPr>
                      <a:r>
                        <a:rPr lang="en-US" sz="1200">
                          <a:effectLst/>
                        </a:rPr>
                        <a:t>330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Orange, Orange, Brown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 323.45 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620238524"/>
                  </a:ext>
                </a:extLst>
              </a:tr>
              <a:tr h="249800">
                <a:tc>
                  <a:txBody>
                    <a:bodyPr/>
                    <a:lstStyle/>
                    <a:p>
                      <a:pPr marL="0" marR="0" algn="r">
                        <a:lnSpc>
                          <a:spcPct val="115000"/>
                        </a:lnSpc>
                        <a:spcBef>
                          <a:spcPts val="0"/>
                        </a:spcBef>
                        <a:spcAft>
                          <a:spcPts val="0"/>
                        </a:spcAft>
                      </a:pPr>
                      <a:r>
                        <a:rPr lang="en-US" sz="1200">
                          <a:effectLst/>
                        </a:rPr>
                        <a:t>470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Yellow, Violet, Brown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464.76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343985743"/>
                  </a:ext>
                </a:extLst>
              </a:tr>
              <a:tr h="249800">
                <a:tc>
                  <a:txBody>
                    <a:bodyPr/>
                    <a:lstStyle/>
                    <a:p>
                      <a:pPr marL="0" marR="0" algn="r">
                        <a:lnSpc>
                          <a:spcPct val="115000"/>
                        </a:lnSpc>
                        <a:spcBef>
                          <a:spcPts val="0"/>
                        </a:spcBef>
                        <a:spcAft>
                          <a:spcPts val="0"/>
                        </a:spcAft>
                      </a:pPr>
                      <a:r>
                        <a:rPr lang="en-US" sz="1200">
                          <a:effectLst/>
                        </a:rPr>
                        <a:t>1K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 Brown, Black, 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.9781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139160917"/>
                  </a:ext>
                </a:extLst>
              </a:tr>
              <a:tr h="249800">
                <a:tc>
                  <a:txBody>
                    <a:bodyPr/>
                    <a:lstStyle/>
                    <a:p>
                      <a:pPr marL="0" marR="0" algn="r">
                        <a:lnSpc>
                          <a:spcPct val="115000"/>
                        </a:lnSpc>
                        <a:spcBef>
                          <a:spcPts val="0"/>
                        </a:spcBef>
                        <a:spcAft>
                          <a:spcPts val="0"/>
                        </a:spcAft>
                      </a:pPr>
                      <a:r>
                        <a:rPr lang="en-US" sz="1200">
                          <a:effectLst/>
                        </a:rPr>
                        <a:t>2.2K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Red, Red, 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2.168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870435441"/>
                  </a:ext>
                </a:extLst>
              </a:tr>
              <a:tr h="249800">
                <a:tc>
                  <a:txBody>
                    <a:bodyPr/>
                    <a:lstStyle/>
                    <a:p>
                      <a:pPr marL="0" marR="0" algn="r">
                        <a:lnSpc>
                          <a:spcPct val="115000"/>
                        </a:lnSpc>
                        <a:spcBef>
                          <a:spcPts val="0"/>
                        </a:spcBef>
                        <a:spcAft>
                          <a:spcPts val="0"/>
                        </a:spcAft>
                      </a:pPr>
                      <a:r>
                        <a:rPr lang="en-US" sz="1200">
                          <a:effectLst/>
                        </a:rPr>
                        <a:t>3.3K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Orange, Orange, 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3.245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281593085"/>
                  </a:ext>
                </a:extLst>
              </a:tr>
              <a:tr h="249800">
                <a:tc>
                  <a:txBody>
                    <a:bodyPr/>
                    <a:lstStyle/>
                    <a:p>
                      <a:pPr marL="0" marR="0" algn="r">
                        <a:lnSpc>
                          <a:spcPct val="115000"/>
                        </a:lnSpc>
                        <a:spcBef>
                          <a:spcPts val="0"/>
                        </a:spcBef>
                        <a:spcAft>
                          <a:spcPts val="0"/>
                        </a:spcAft>
                      </a:pPr>
                      <a:r>
                        <a:rPr lang="en-US" sz="1200">
                          <a:effectLst/>
                        </a:rPr>
                        <a:t>4.7K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Yellow, Violet, 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4.618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231071562"/>
                  </a:ext>
                </a:extLst>
              </a:tr>
              <a:tr h="249800">
                <a:tc>
                  <a:txBody>
                    <a:bodyPr/>
                    <a:lstStyle/>
                    <a:p>
                      <a:pPr marL="0" marR="0" algn="r">
                        <a:lnSpc>
                          <a:spcPct val="115000"/>
                        </a:lnSpc>
                        <a:spcBef>
                          <a:spcPts val="0"/>
                        </a:spcBef>
                        <a:spcAft>
                          <a:spcPts val="0"/>
                        </a:spcAft>
                      </a:pPr>
                      <a:r>
                        <a:rPr lang="en-US" sz="1200">
                          <a:effectLst/>
                        </a:rPr>
                        <a:t>10K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Brown, Black, Orange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9.740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706740607"/>
                  </a:ext>
                </a:extLst>
              </a:tr>
              <a:tr h="249800">
                <a:tc>
                  <a:txBody>
                    <a:bodyPr/>
                    <a:lstStyle/>
                    <a:p>
                      <a:pPr marL="0" marR="0" algn="r">
                        <a:lnSpc>
                          <a:spcPct val="115000"/>
                        </a:lnSpc>
                        <a:spcBef>
                          <a:spcPts val="0"/>
                        </a:spcBef>
                        <a:spcAft>
                          <a:spcPts val="0"/>
                        </a:spcAft>
                      </a:pPr>
                      <a:r>
                        <a:rPr lang="en-US" sz="1200">
                          <a:effectLst/>
                        </a:rPr>
                        <a:t>22K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Red, Red, Orange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21.56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221178128"/>
                  </a:ext>
                </a:extLst>
              </a:tr>
              <a:tr h="249800">
                <a:tc>
                  <a:txBody>
                    <a:bodyPr/>
                    <a:lstStyle/>
                    <a:p>
                      <a:pPr marL="0" marR="0" algn="r">
                        <a:lnSpc>
                          <a:spcPct val="115000"/>
                        </a:lnSpc>
                        <a:spcBef>
                          <a:spcPts val="0"/>
                        </a:spcBef>
                        <a:spcAft>
                          <a:spcPts val="0"/>
                        </a:spcAft>
                      </a:pPr>
                      <a:r>
                        <a:rPr lang="en-US" sz="1200">
                          <a:effectLst/>
                        </a:rPr>
                        <a:t>33K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Orange, Orange, Orange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32.81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147322144"/>
                  </a:ext>
                </a:extLst>
              </a:tr>
              <a:tr h="249800">
                <a:tc>
                  <a:txBody>
                    <a:bodyPr/>
                    <a:lstStyle/>
                    <a:p>
                      <a:pPr marL="0" marR="0" algn="r">
                        <a:lnSpc>
                          <a:spcPct val="115000"/>
                        </a:lnSpc>
                        <a:spcBef>
                          <a:spcPts val="0"/>
                        </a:spcBef>
                        <a:spcAft>
                          <a:spcPts val="0"/>
                        </a:spcAft>
                      </a:pPr>
                      <a:r>
                        <a:rPr lang="en-US" sz="1200">
                          <a:effectLst/>
                        </a:rPr>
                        <a:t>47K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Yellow, Violet, Orange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46.37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426014371"/>
                  </a:ext>
                </a:extLst>
              </a:tr>
              <a:tr h="249800">
                <a:tc>
                  <a:txBody>
                    <a:bodyPr/>
                    <a:lstStyle/>
                    <a:p>
                      <a:pPr marL="0" marR="0" algn="r">
                        <a:lnSpc>
                          <a:spcPct val="115000"/>
                        </a:lnSpc>
                        <a:spcBef>
                          <a:spcPts val="0"/>
                        </a:spcBef>
                        <a:spcAft>
                          <a:spcPts val="0"/>
                        </a:spcAft>
                      </a:pPr>
                      <a:r>
                        <a:rPr lang="en-US" sz="1200">
                          <a:effectLst/>
                        </a:rPr>
                        <a:t>100K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Brown, Black, Yellow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98.10 k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790802567"/>
                  </a:ext>
                </a:extLst>
              </a:tr>
              <a:tr h="249800">
                <a:tc>
                  <a:txBody>
                    <a:bodyPr/>
                    <a:lstStyle/>
                    <a:p>
                      <a:pPr marL="0" marR="0" algn="r">
                        <a:lnSpc>
                          <a:spcPct val="115000"/>
                        </a:lnSpc>
                        <a:spcBef>
                          <a:spcPts val="0"/>
                        </a:spcBef>
                        <a:spcAft>
                          <a:spcPts val="0"/>
                        </a:spcAft>
                      </a:pPr>
                      <a:r>
                        <a:rPr lang="en-US" sz="1200">
                          <a:effectLst/>
                        </a:rPr>
                        <a:t>1M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Brown, Black, Green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1.006 MΩ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673111552"/>
                  </a:ext>
                </a:extLst>
              </a:tr>
              <a:tr h="249800">
                <a:tc>
                  <a:txBody>
                    <a:bodyPr/>
                    <a:lstStyle/>
                    <a:p>
                      <a:pPr marL="0" marR="0" algn="r">
                        <a:lnSpc>
                          <a:spcPct val="115000"/>
                        </a:lnSpc>
                        <a:spcBef>
                          <a:spcPts val="0"/>
                        </a:spcBef>
                        <a:spcAft>
                          <a:spcPts val="0"/>
                        </a:spcAft>
                      </a:pPr>
                      <a:r>
                        <a:rPr lang="en-US" sz="1200">
                          <a:effectLst/>
                        </a:rPr>
                        <a:t>10M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a:effectLst/>
                        </a:rPr>
                        <a:t> Brown, Black, Blue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200" dirty="0">
                          <a:effectLst/>
                        </a:rPr>
                        <a:t>10.25 MΩ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986195128"/>
                  </a:ext>
                </a:extLst>
              </a:tr>
            </a:tbl>
          </a:graphicData>
        </a:graphic>
      </p:graphicFrame>
      <p:sp>
        <p:nvSpPr>
          <p:cNvPr id="9" name="Rectangle 8"/>
          <p:cNvSpPr/>
          <p:nvPr/>
        </p:nvSpPr>
        <p:spPr>
          <a:xfrm>
            <a:off x="5571393" y="2815062"/>
            <a:ext cx="6096000" cy="1685077"/>
          </a:xfrm>
          <a:prstGeom prst="rect">
            <a:avLst/>
          </a:prstGeom>
        </p:spPr>
        <p:txBody>
          <a:bodyPr>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Observations: We measured the resistance of each resistor and wrote down the color code.  We found that each resistor was close to being what the color code said should be the resistance.  While measuring we switched the units to Ohms, K Ohms, or M Ohms.</a:t>
            </a:r>
          </a:p>
        </p:txBody>
      </p:sp>
      <p:sp>
        <p:nvSpPr>
          <p:cNvPr id="10" name="TextBox 9"/>
          <p:cNvSpPr txBox="1"/>
          <p:nvPr/>
        </p:nvSpPr>
        <p:spPr>
          <a:xfrm>
            <a:off x="2493404" y="1143000"/>
            <a:ext cx="708848" cy="369332"/>
          </a:xfrm>
          <a:prstGeom prst="rect">
            <a:avLst/>
          </a:prstGeom>
          <a:noFill/>
        </p:spPr>
        <p:txBody>
          <a:bodyPr wrap="none" rtlCol="0">
            <a:spAutoFit/>
          </a:bodyPr>
          <a:lstStyle/>
          <a:p>
            <a:r>
              <a:rPr lang="en-US" dirty="0"/>
              <a:t>Data:</a:t>
            </a:r>
          </a:p>
        </p:txBody>
      </p:sp>
    </p:spTree>
    <p:extLst>
      <p:ext uri="{BB962C8B-B14F-4D97-AF65-F5344CB8AC3E}">
        <p14:creationId xmlns:p14="http://schemas.microsoft.com/office/powerpoint/2010/main" val="368752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Lab 3 – Series Resistors</a:t>
            </a:r>
          </a:p>
        </p:txBody>
      </p:sp>
      <p:sp>
        <p:nvSpPr>
          <p:cNvPr id="3" name="Content Placeholder 2"/>
          <p:cNvSpPr>
            <a:spLocks noGrp="1"/>
          </p:cNvSpPr>
          <p:nvPr>
            <p:ph idx="1"/>
          </p:nvPr>
        </p:nvSpPr>
        <p:spPr/>
        <p:txBody>
          <a:bodyPr>
            <a:normAutofit fontScale="92500" lnSpcReduction="10000"/>
          </a:bodyPr>
          <a:lstStyle/>
          <a:p>
            <a:r>
              <a:rPr lang="en-US" dirty="0"/>
              <a:t>2/9/17</a:t>
            </a:r>
          </a:p>
          <a:p>
            <a:r>
              <a:rPr lang="en-US" dirty="0"/>
              <a:t>Jason Block, Rachel Herman</a:t>
            </a:r>
          </a:p>
          <a:p>
            <a:r>
              <a:rPr lang="en-US" dirty="0"/>
              <a:t>Purpose: Experiment with series circuits and verify that the simulation, analysis (calculations) and test results all agree.</a:t>
            </a:r>
          </a:p>
          <a:p>
            <a:r>
              <a:rPr lang="en-US" dirty="0"/>
              <a:t>Materials: 1 – Digital Multimeter GDM-8245, DC Power Supply HY1802D Set at 9V DC, 3 resistors (10K, 2.2K, 4.7K)</a:t>
            </a:r>
          </a:p>
          <a:p>
            <a:r>
              <a:rPr lang="en-US" dirty="0"/>
              <a:t>Procedure: Measure and record the value of each resistor.  Connect the resistors as shown in Figure 1. Measure and record the total resistance, RT. Then connect the resistors as shown in Figure 2, the 9V come from the DC power supply. Then measure and record with the Digital Multimeter the current and voltages of the series circuit.</a:t>
            </a:r>
          </a:p>
          <a:p>
            <a:endParaRPr lang="en-US" dirty="0"/>
          </a:p>
          <a:p>
            <a:endParaRPr lang="en-US" dirty="0"/>
          </a:p>
          <a:p>
            <a:endParaRPr lang="en-US" dirty="0"/>
          </a:p>
        </p:txBody>
      </p:sp>
    </p:spTree>
    <p:extLst>
      <p:ext uri="{BB962C8B-B14F-4D97-AF65-F5344CB8AC3E}">
        <p14:creationId xmlns:p14="http://schemas.microsoft.com/office/powerpoint/2010/main" val="98573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432" y="1059717"/>
            <a:ext cx="21875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1086911411"/>
              </p:ext>
            </p:extLst>
          </p:nvPr>
        </p:nvGraphicFramePr>
        <p:xfrm>
          <a:off x="2381324" y="3272327"/>
          <a:ext cx="2891790" cy="1228725"/>
        </p:xfrm>
        <a:graphic>
          <a:graphicData uri="http://schemas.openxmlformats.org/drawingml/2006/table">
            <a:tbl>
              <a:tblPr firstRow="1" firstCol="1" bandRow="1">
                <a:tableStyleId>{5C22544A-7EE6-4342-B048-85BDC9FD1C3A}</a:tableStyleId>
              </a:tblPr>
              <a:tblGrid>
                <a:gridCol w="462280">
                  <a:extLst>
                    <a:ext uri="{9D8B030D-6E8A-4147-A177-3AD203B41FA5}">
                      <a16:colId xmlns:a16="http://schemas.microsoft.com/office/drawing/2014/main" xmlns="" val="141856037"/>
                    </a:ext>
                  </a:extLst>
                </a:gridCol>
                <a:gridCol w="805180">
                  <a:extLst>
                    <a:ext uri="{9D8B030D-6E8A-4147-A177-3AD203B41FA5}">
                      <a16:colId xmlns:a16="http://schemas.microsoft.com/office/drawing/2014/main" xmlns="" val="662062414"/>
                    </a:ext>
                  </a:extLst>
                </a:gridCol>
                <a:gridCol w="826135">
                  <a:extLst>
                    <a:ext uri="{9D8B030D-6E8A-4147-A177-3AD203B41FA5}">
                      <a16:colId xmlns:a16="http://schemas.microsoft.com/office/drawing/2014/main" xmlns="" val="1623143357"/>
                    </a:ext>
                  </a:extLst>
                </a:gridCol>
                <a:gridCol w="798195">
                  <a:extLst>
                    <a:ext uri="{9D8B030D-6E8A-4147-A177-3AD203B41FA5}">
                      <a16:colId xmlns:a16="http://schemas.microsoft.com/office/drawing/2014/main" xmlns="" val="1775856559"/>
                    </a:ext>
                  </a:extLst>
                </a:gridCol>
              </a:tblGrid>
              <a:tr h="245745">
                <a:tc>
                  <a:txBody>
                    <a:bodyPr/>
                    <a:lstStyle/>
                    <a:p>
                      <a:endParaRPr lang="en-US" sz="1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4146086925"/>
                  </a:ext>
                </a:extLst>
              </a:tr>
              <a:tr h="245745">
                <a:tc>
                  <a:txBody>
                    <a:bodyPr/>
                    <a:lstStyle/>
                    <a:p>
                      <a:pPr marL="0" marR="0" algn="r">
                        <a:lnSpc>
                          <a:spcPct val="115000"/>
                        </a:lnSpc>
                        <a:spcBef>
                          <a:spcPts val="0"/>
                        </a:spcBef>
                        <a:spcAft>
                          <a:spcPts val="0"/>
                        </a:spcAft>
                      </a:pPr>
                      <a:r>
                        <a:rPr lang="en-US" sz="1100">
                          <a:effectLst/>
                        </a:rPr>
                        <a:t>R1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9.779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10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149369844"/>
                  </a:ext>
                </a:extLst>
              </a:tr>
              <a:tr h="245745">
                <a:tc>
                  <a:txBody>
                    <a:bodyPr/>
                    <a:lstStyle/>
                    <a:p>
                      <a:pPr marL="0" marR="0" algn="r">
                        <a:lnSpc>
                          <a:spcPct val="115000"/>
                        </a:lnSpc>
                        <a:spcBef>
                          <a:spcPts val="0"/>
                        </a:spcBef>
                        <a:spcAft>
                          <a:spcPts val="0"/>
                        </a:spcAft>
                      </a:pPr>
                      <a:r>
                        <a:rPr lang="en-US" sz="1100">
                          <a:effectLst/>
                        </a:rPr>
                        <a:t>R2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2.186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2.2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2.2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875871615"/>
                  </a:ext>
                </a:extLst>
              </a:tr>
              <a:tr h="245745">
                <a:tc>
                  <a:txBody>
                    <a:bodyPr/>
                    <a:lstStyle/>
                    <a:p>
                      <a:pPr marL="0" marR="0" algn="r">
                        <a:lnSpc>
                          <a:spcPct val="115000"/>
                        </a:lnSpc>
                        <a:spcBef>
                          <a:spcPts val="0"/>
                        </a:spcBef>
                        <a:spcAft>
                          <a:spcPts val="0"/>
                        </a:spcAft>
                      </a:pPr>
                      <a:r>
                        <a:rPr lang="en-US" sz="1100">
                          <a:effectLst/>
                        </a:rPr>
                        <a:t>R3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4.621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4.7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4.7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579740565"/>
                  </a:ext>
                </a:extLst>
              </a:tr>
              <a:tr h="245745">
                <a:tc>
                  <a:txBody>
                    <a:bodyPr/>
                    <a:lstStyle/>
                    <a:p>
                      <a:pPr marL="0" marR="0" algn="r">
                        <a:lnSpc>
                          <a:spcPct val="115000"/>
                        </a:lnSpc>
                        <a:spcBef>
                          <a:spcPts val="0"/>
                        </a:spcBef>
                        <a:spcAft>
                          <a:spcPts val="0"/>
                        </a:spcAft>
                      </a:pPr>
                      <a:r>
                        <a:rPr lang="en-US" sz="1100">
                          <a:effectLst/>
                        </a:rPr>
                        <a:t>RT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16.586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16.9 kΩ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16.9 kΩ</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618329700"/>
                  </a:ext>
                </a:extLst>
              </a:tr>
            </a:tbl>
          </a:graphicData>
        </a:graphic>
      </p:graphicFrame>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789" y="1051779"/>
            <a:ext cx="218598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3855913345"/>
              </p:ext>
            </p:extLst>
          </p:nvPr>
        </p:nvGraphicFramePr>
        <p:xfrm>
          <a:off x="6583375" y="3256452"/>
          <a:ext cx="2964815" cy="1244600"/>
        </p:xfrm>
        <a:graphic>
          <a:graphicData uri="http://schemas.openxmlformats.org/drawingml/2006/table">
            <a:tbl>
              <a:tblPr firstRow="1" firstCol="1" bandRow="1">
                <a:tableStyleId>{5C22544A-7EE6-4342-B048-85BDC9FD1C3A}</a:tableStyleId>
              </a:tblPr>
              <a:tblGrid>
                <a:gridCol w="474345">
                  <a:extLst>
                    <a:ext uri="{9D8B030D-6E8A-4147-A177-3AD203B41FA5}">
                      <a16:colId xmlns:a16="http://schemas.microsoft.com/office/drawing/2014/main" xmlns="" val="2504565559"/>
                    </a:ext>
                  </a:extLst>
                </a:gridCol>
                <a:gridCol w="824865">
                  <a:extLst>
                    <a:ext uri="{9D8B030D-6E8A-4147-A177-3AD203B41FA5}">
                      <a16:colId xmlns:a16="http://schemas.microsoft.com/office/drawing/2014/main" xmlns="" val="1279618849"/>
                    </a:ext>
                  </a:extLst>
                </a:gridCol>
                <a:gridCol w="847090">
                  <a:extLst>
                    <a:ext uri="{9D8B030D-6E8A-4147-A177-3AD203B41FA5}">
                      <a16:colId xmlns:a16="http://schemas.microsoft.com/office/drawing/2014/main" xmlns="" val="2573722424"/>
                    </a:ext>
                  </a:extLst>
                </a:gridCol>
                <a:gridCol w="818515">
                  <a:extLst>
                    <a:ext uri="{9D8B030D-6E8A-4147-A177-3AD203B41FA5}">
                      <a16:colId xmlns:a16="http://schemas.microsoft.com/office/drawing/2014/main" xmlns="" val="4194112222"/>
                    </a:ext>
                  </a:extLst>
                </a:gridCol>
              </a:tblGrid>
              <a:tr h="248920">
                <a:tc>
                  <a:txBody>
                    <a:bodyPr/>
                    <a:lstStyle/>
                    <a:p>
                      <a:endParaRPr lang="en-US" sz="1000">
                        <a:effectLst/>
                        <a:latin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Measured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Calculated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Simulated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035304053"/>
                  </a:ext>
                </a:extLst>
              </a:tr>
              <a:tr h="248920">
                <a:tc>
                  <a:txBody>
                    <a:bodyPr/>
                    <a:lstStyle/>
                    <a:p>
                      <a:pPr marL="0" marR="0" algn="r">
                        <a:lnSpc>
                          <a:spcPct val="115000"/>
                        </a:lnSpc>
                        <a:spcBef>
                          <a:spcPts val="0"/>
                        </a:spcBef>
                        <a:spcAft>
                          <a:spcPts val="0"/>
                        </a:spcAft>
                      </a:pPr>
                      <a:r>
                        <a:rPr lang="en-US" sz="1100">
                          <a:effectLst/>
                        </a:rPr>
                        <a:t>IT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5.235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5.325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5.325 µA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588278254"/>
                  </a:ext>
                </a:extLst>
              </a:tr>
              <a:tr h="248920">
                <a:tc>
                  <a:txBody>
                    <a:bodyPr/>
                    <a:lstStyle/>
                    <a:p>
                      <a:pPr marL="0" marR="0" algn="r">
                        <a:lnSpc>
                          <a:spcPct val="115000"/>
                        </a:lnSpc>
                        <a:spcBef>
                          <a:spcPts val="0"/>
                        </a:spcBef>
                        <a:spcAft>
                          <a:spcPts val="0"/>
                        </a:spcAft>
                      </a:pPr>
                      <a:r>
                        <a:rPr lang="en-US" sz="1100">
                          <a:effectLst/>
                        </a:rPr>
                        <a:t>V1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9.094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8.9908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9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66078774"/>
                  </a:ext>
                </a:extLst>
              </a:tr>
              <a:tr h="248920">
                <a:tc>
                  <a:txBody>
                    <a:bodyPr/>
                    <a:lstStyle/>
                    <a:p>
                      <a:pPr marL="0" marR="0" algn="r">
                        <a:lnSpc>
                          <a:spcPct val="115000"/>
                        </a:lnSpc>
                        <a:spcBef>
                          <a:spcPts val="0"/>
                        </a:spcBef>
                        <a:spcAft>
                          <a:spcPts val="0"/>
                        </a:spcAft>
                      </a:pPr>
                      <a:r>
                        <a:rPr lang="en-US" sz="1100">
                          <a:effectLst/>
                        </a:rPr>
                        <a:t>VA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3.7307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3.6708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3.675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702300912"/>
                  </a:ext>
                </a:extLst>
              </a:tr>
              <a:tr h="248920">
                <a:tc>
                  <a:txBody>
                    <a:bodyPr/>
                    <a:lstStyle/>
                    <a:p>
                      <a:pPr marL="0" marR="0" algn="r">
                        <a:lnSpc>
                          <a:spcPct val="115000"/>
                        </a:lnSpc>
                        <a:spcBef>
                          <a:spcPts val="0"/>
                        </a:spcBef>
                        <a:spcAft>
                          <a:spcPts val="0"/>
                        </a:spcAft>
                      </a:pPr>
                      <a:r>
                        <a:rPr lang="en-US" sz="1100">
                          <a:effectLst/>
                        </a:rPr>
                        <a:t>VB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2.5322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a:effectLst/>
                        </a:rPr>
                        <a:t> 2.5004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100" dirty="0">
                          <a:effectLst/>
                        </a:rPr>
                        <a:t> 2.503 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215822705"/>
                  </a:ext>
                </a:extLst>
              </a:tr>
            </a:tbl>
          </a:graphicData>
        </a:graphic>
      </p:graphicFrame>
      <p:sp>
        <p:nvSpPr>
          <p:cNvPr id="13" name="TextBox 12"/>
          <p:cNvSpPr txBox="1"/>
          <p:nvPr/>
        </p:nvSpPr>
        <p:spPr>
          <a:xfrm>
            <a:off x="3357378" y="618059"/>
            <a:ext cx="939681" cy="369332"/>
          </a:xfrm>
          <a:prstGeom prst="rect">
            <a:avLst/>
          </a:prstGeom>
          <a:noFill/>
        </p:spPr>
        <p:txBody>
          <a:bodyPr wrap="none" rtlCol="0">
            <a:spAutoFit/>
          </a:bodyPr>
          <a:lstStyle/>
          <a:p>
            <a:r>
              <a:rPr lang="en-US" dirty="0"/>
              <a:t>Figure 1</a:t>
            </a:r>
          </a:p>
        </p:txBody>
      </p:sp>
      <p:sp>
        <p:nvSpPr>
          <p:cNvPr id="14" name="TextBox 13"/>
          <p:cNvSpPr txBox="1"/>
          <p:nvPr/>
        </p:nvSpPr>
        <p:spPr>
          <a:xfrm>
            <a:off x="7588728" y="618058"/>
            <a:ext cx="954107" cy="369332"/>
          </a:xfrm>
          <a:prstGeom prst="rect">
            <a:avLst/>
          </a:prstGeom>
          <a:noFill/>
        </p:spPr>
        <p:txBody>
          <a:bodyPr wrap="none" rtlCol="0">
            <a:spAutoFit/>
          </a:bodyPr>
          <a:lstStyle/>
          <a:p>
            <a:r>
              <a:rPr lang="en-US" dirty="0"/>
              <a:t>Figure 2</a:t>
            </a:r>
          </a:p>
        </p:txBody>
      </p:sp>
      <p:sp>
        <p:nvSpPr>
          <p:cNvPr id="15" name="Rectangle 14"/>
          <p:cNvSpPr/>
          <p:nvPr/>
        </p:nvSpPr>
        <p:spPr>
          <a:xfrm>
            <a:off x="272561" y="4917946"/>
            <a:ext cx="11781693" cy="1685077"/>
          </a:xfrm>
          <a:prstGeom prst="rect">
            <a:avLst/>
          </a:prstGeom>
        </p:spPr>
        <p:txBody>
          <a:bodyPr wrap="square">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Observations: Using a bread board, we connected 9 V of DC currant and three different resistors in series with a ground. We measured each exact value of each resistor along with the exact voltage from our power source and recorded our findings in the first table. For the second table we measured the voltage across the total circuit, across the second and third resistor, and across just the third resistor to get V1, VA, and VB. Our findings were slightly different than the calculated and simulated values, but they were close. </a:t>
            </a:r>
          </a:p>
        </p:txBody>
      </p:sp>
    </p:spTree>
    <p:extLst>
      <p:ext uri="{BB962C8B-B14F-4D97-AF65-F5344CB8AC3E}">
        <p14:creationId xmlns:p14="http://schemas.microsoft.com/office/powerpoint/2010/main" val="382586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Multisim – Lab 3</a:t>
            </a:r>
          </a:p>
        </p:txBody>
      </p:sp>
      <p:pic>
        <p:nvPicPr>
          <p:cNvPr id="5" name="Content Placeholder 4"/>
          <p:cNvPicPr>
            <a:picLocks noGrp="1" noChangeAspect="1"/>
          </p:cNvPicPr>
          <p:nvPr>
            <p:ph idx="1"/>
          </p:nvPr>
        </p:nvPicPr>
        <p:blipFill>
          <a:blip r:embed="rId2"/>
          <a:stretch>
            <a:fillRect/>
          </a:stretch>
        </p:blipFill>
        <p:spPr>
          <a:xfrm>
            <a:off x="2860486" y="1690688"/>
            <a:ext cx="6471028" cy="4858844"/>
          </a:xfrm>
        </p:spPr>
      </p:pic>
    </p:spTree>
    <p:extLst>
      <p:ext uri="{BB962C8B-B14F-4D97-AF65-F5344CB8AC3E}">
        <p14:creationId xmlns:p14="http://schemas.microsoft.com/office/powerpoint/2010/main" val="241934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 Lab 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806" y="1690688"/>
            <a:ext cx="3318387" cy="4424516"/>
          </a:xfrm>
          <a:prstGeom prst="rect">
            <a:avLst/>
          </a:prstGeom>
        </p:spPr>
      </p:pic>
    </p:spTree>
    <p:extLst>
      <p:ext uri="{BB962C8B-B14F-4D97-AF65-F5344CB8AC3E}">
        <p14:creationId xmlns:p14="http://schemas.microsoft.com/office/powerpoint/2010/main" val="279992922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452</TotalTime>
  <Words>3419</Words>
  <Application>Microsoft Office PowerPoint</Application>
  <PresentationFormat>Widescreen</PresentationFormat>
  <Paragraphs>1059</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Corbel</vt:lpstr>
      <vt:lpstr>Times New Roman</vt:lpstr>
      <vt:lpstr>Depth</vt:lpstr>
      <vt:lpstr>Lab Notebook</vt:lpstr>
      <vt:lpstr>Lab 1 –Resistor Variability</vt:lpstr>
      <vt:lpstr>PowerPoint Presentation</vt:lpstr>
      <vt:lpstr>Lab 2 – Reading and Sorting Resistors</vt:lpstr>
      <vt:lpstr>PowerPoint Presentation</vt:lpstr>
      <vt:lpstr>Lab 3 – Series Resistors</vt:lpstr>
      <vt:lpstr>PowerPoint Presentation</vt:lpstr>
      <vt:lpstr>Multisim – Lab 3</vt:lpstr>
      <vt:lpstr>Pictures – Lab 3</vt:lpstr>
      <vt:lpstr>Lab 4 – Black Box Design</vt:lpstr>
      <vt:lpstr>PowerPoint Presentation</vt:lpstr>
      <vt:lpstr>Multisim – Lab 4</vt:lpstr>
      <vt:lpstr>Pictures – Lab 4</vt:lpstr>
      <vt:lpstr>Lab 6 – Black Box Design</vt:lpstr>
      <vt:lpstr>PowerPoint Presentation</vt:lpstr>
      <vt:lpstr>Multisim – Lab 6</vt:lpstr>
      <vt:lpstr>Pictures – Lab 6</vt:lpstr>
      <vt:lpstr>Lab 7 – 4 Resistor Parallel Circuit</vt:lpstr>
      <vt:lpstr>PowerPoint Presentation</vt:lpstr>
      <vt:lpstr>Multisim – Lab 7</vt:lpstr>
      <vt:lpstr>Pictures – Lab 7</vt:lpstr>
      <vt:lpstr>Lab8 – Black Box 3 Design</vt:lpstr>
      <vt:lpstr>PowerPoint Presentation</vt:lpstr>
      <vt:lpstr>Multisim – Lab 8</vt:lpstr>
      <vt:lpstr>Pictures – Lab 8</vt:lpstr>
      <vt:lpstr>Lab 9 – Series/Parallel Resistors</vt:lpstr>
      <vt:lpstr>PowerPoint Presentation</vt:lpstr>
      <vt:lpstr>PowerPoint Presentation</vt:lpstr>
      <vt:lpstr>Multisim – Lab 9</vt:lpstr>
      <vt:lpstr>Lab 10 – Series/Parallel Capacitors</vt:lpstr>
      <vt:lpstr>PowerPoint Presentation</vt:lpstr>
      <vt:lpstr>Pictures – Lab 10</vt:lpstr>
      <vt:lpstr>Lab 11 – RC Lab</vt:lpstr>
      <vt:lpstr>PowerPoint Presentation</vt:lpstr>
      <vt:lpstr>Multisim – Lab 11</vt:lpstr>
      <vt:lpstr>Pictures – Lab 11</vt:lpstr>
      <vt:lpstr>Lab 12 – Series/Parallel Inductors</vt:lpstr>
      <vt:lpstr>PowerPoint Presentation</vt:lpstr>
      <vt:lpstr>Multisim – Lab 12</vt:lpstr>
      <vt:lpstr>Pictures – Lab 12</vt:lpstr>
      <vt:lpstr>Lab 13 – RL Lab</vt:lpstr>
      <vt:lpstr>PowerPoint Presentation</vt:lpstr>
      <vt:lpstr>Multisim – Lab 13</vt:lpstr>
      <vt:lpstr>Pictures – Lab 13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Notebook</dc:title>
  <dc:creator>J Block</dc:creator>
  <cp:lastModifiedBy>Rachel A Herman</cp:lastModifiedBy>
  <cp:revision>40</cp:revision>
  <dcterms:created xsi:type="dcterms:W3CDTF">2017-05-03T22:20:34Z</dcterms:created>
  <dcterms:modified xsi:type="dcterms:W3CDTF">2017-05-12T00:09:13Z</dcterms:modified>
</cp:coreProperties>
</file>